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56" r:id="rId4"/>
    <p:sldId id="264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 snapToObjects="1">
      <p:cViewPr varScale="1">
        <p:scale>
          <a:sx n="104" d="100"/>
          <a:sy n="104" d="100"/>
        </p:scale>
        <p:origin x="232" y="8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tandard/68221.html" TargetMode="External"/><Relationship Id="rId2" Type="http://schemas.openxmlformats.org/officeDocument/2006/relationships/hyperlink" Target="https://www.iso.org/standard/7927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iso.org/standard/69921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in/jodiebrinkerhoff/" TargetMode="External"/><Relationship Id="rId7" Type="http://schemas.openxmlformats.org/officeDocument/2006/relationships/hyperlink" Target="https://www.linkedin.com/in/jparello/" TargetMode="External"/><Relationship Id="rId2" Type="http://schemas.openxmlformats.org/officeDocument/2006/relationships/hyperlink" Target="https://www.linkedin.com/in/robynmbolt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in/benlittle/" TargetMode="External"/><Relationship Id="rId5" Type="http://schemas.openxmlformats.org/officeDocument/2006/relationships/hyperlink" Target="https://www.linkedin.com/in/navinkunde/" TargetMode="External"/><Relationship Id="rId4" Type="http://schemas.openxmlformats.org/officeDocument/2006/relationships/hyperlink" Target="https://www.linkedin.com/in/mtcdigital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91A149B-956E-3727-61E9-D269C936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95276"/>
            <a:ext cx="109728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Avenir Book" panose="02000503020000020003" pitchFamily="2" charset="0"/>
              </a:rPr>
              <a:t>Do Corporate Innovators Need ISO Standards?</a:t>
            </a:r>
          </a:p>
          <a:p>
            <a:pPr marL="0" indent="0" algn="ctr">
              <a:buNone/>
            </a:pPr>
            <a:r>
              <a:rPr lang="en-US" sz="2400" dirty="0">
                <a:latin typeface="Avenir Book" panose="02000503020000020003" pitchFamily="2" charset="0"/>
              </a:rPr>
              <a:t>Highlights from an August 2024 Discussion Among Corporate Leaders</a:t>
            </a:r>
            <a:endParaRPr sz="2400" dirty="0">
              <a:latin typeface="Avenir Book" panose="02000503020000020003" pitchFamily="2" charset="0"/>
            </a:endParaRPr>
          </a:p>
        </p:txBody>
      </p:sp>
      <p:pic>
        <p:nvPicPr>
          <p:cNvPr id="6" name="Picture 5" descr="A group of blue jets flying in the sky&#10;&#10;Description automatically generated">
            <a:extLst>
              <a:ext uri="{FF2B5EF4-FFF2-40B4-BE49-F238E27FC236}">
                <a16:creationId xmlns:a16="http://schemas.microsoft.com/office/drawing/2014/main" id="{B303E982-6F04-62D6-08E1-5FCA4DA13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462" y="1995664"/>
            <a:ext cx="5416379" cy="36109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2BCDBDDC-A734-42FF-2E47-2119A3990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1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BBCC1-1468-8340-4FFC-4C941F331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8A18-87DF-88E0-5B02-9BC591789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1209079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latin typeface="Avenir Book" panose="02000503020000020003" pitchFamily="2" charset="0"/>
              </a:rPr>
              <a:t>About the ISO 56000 Standards for Innovation Management</a:t>
            </a:r>
            <a:endParaRPr sz="3200" b="1" dirty="0">
              <a:latin typeface="Avenir Book" panose="020005030200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94348-2C8B-8689-A0FE-C3E1C6F5D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34117"/>
            <a:ext cx="1078850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2"/>
              </a:rPr>
              <a:t>ISO 56001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en-US" sz="2800" b="0" i="0" dirty="0">
                <a:effectLst/>
                <a:latin typeface="Avenir Book" panose="02000503020000020003" pitchFamily="2" charset="0"/>
              </a:rPr>
              <a:t>is the requirements standard (the one you can be certified against), and there are 10 other standards in the works, or published, that are intended to serve as guidance. </a:t>
            </a:r>
            <a:br>
              <a:rPr lang="en-US" sz="2800" b="0" i="0" dirty="0">
                <a:effectLst/>
                <a:latin typeface="Avenir Book" panose="02000503020000020003" pitchFamily="2" charset="0"/>
              </a:rPr>
            </a:br>
            <a:endParaRPr lang="en-US" sz="2800" b="0" i="0" dirty="0">
              <a:effectLst/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sz="2800" b="0" i="0" dirty="0">
                <a:effectLst/>
                <a:latin typeface="Avenir Book" panose="02000503020000020003" pitchFamily="2" charset="0"/>
              </a:rPr>
              <a:t>We shared two of the shorter standards docs with our discussion participants — </a:t>
            </a:r>
            <a:r>
              <a:rPr lang="en-US" sz="2800" b="0" i="0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3"/>
              </a:rPr>
              <a:t>ISO 56002</a:t>
            </a:r>
            <a:r>
              <a:rPr lang="en-US" sz="2800" b="0" i="0" dirty="0">
                <a:effectLst/>
                <a:latin typeface="Avenir Book" panose="02000503020000020003" pitchFamily="2" charset="0"/>
              </a:rPr>
              <a:t>, guidance on innovation management systems, and </a:t>
            </a:r>
            <a:r>
              <a:rPr lang="en-US" sz="2800" b="0" i="0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4"/>
              </a:rPr>
              <a:t>ISO 56004</a:t>
            </a:r>
            <a:r>
              <a:rPr lang="en-US" sz="2800" b="0" i="0" dirty="0">
                <a:effectLst/>
                <a:latin typeface="Avenir Book" panose="02000503020000020003" pitchFamily="2" charset="0"/>
              </a:rPr>
              <a:t>, guidance on innovation management assessments.</a:t>
            </a:r>
            <a:endParaRPr sz="2800" dirty="0">
              <a:latin typeface="Avenir Book" panose="02000503020000020003" pitchFamily="2" charset="0"/>
            </a:endParaRP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E2A85B20-64BD-4C0C-A0A4-67A0F8D0AE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209079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latin typeface="Avenir Book" panose="02000503020000020003" pitchFamily="2" charset="0"/>
              </a:rPr>
              <a:t>Members of our ‘ISO standards reading group’</a:t>
            </a:r>
            <a:endParaRPr sz="3200" b="1" dirty="0">
              <a:latin typeface="Avenir Book" panose="020005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6982"/>
            <a:ext cx="10788503" cy="4525963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2"/>
              </a:rPr>
              <a:t>Robyn Bolton</a:t>
            </a:r>
            <a:r>
              <a:rPr lang="en-US" sz="2400" b="0" i="0" dirty="0">
                <a:effectLst/>
                <a:latin typeface="Avenir Book" panose="02000503020000020003" pitchFamily="2" charset="0"/>
              </a:rPr>
              <a:t>, Founder of the consulting firm </a:t>
            </a:r>
            <a:r>
              <a:rPr lang="en-US" sz="2400" b="0" i="0" dirty="0" err="1">
                <a:effectLst/>
                <a:latin typeface="Avenir Book" panose="02000503020000020003" pitchFamily="2" charset="0"/>
              </a:rPr>
              <a:t>MileZero</a:t>
            </a:r>
            <a:r>
              <a:rPr lang="en-US" sz="2400" b="0" i="0" dirty="0">
                <a:effectLst/>
                <a:latin typeface="Avenir Book" panose="02000503020000020003" pitchFamily="2" charset="0"/>
              </a:rPr>
              <a:t>, and previously a partner at </a:t>
            </a:r>
            <a:r>
              <a:rPr lang="en-US" sz="2400" b="0" i="0" dirty="0" err="1">
                <a:effectLst/>
                <a:latin typeface="Avenir Book" panose="02000503020000020003" pitchFamily="2" charset="0"/>
              </a:rPr>
              <a:t>Innosight</a:t>
            </a:r>
            <a:endParaRPr lang="en-US" sz="2400" b="0" i="0" dirty="0">
              <a:effectLst/>
              <a:latin typeface="Avenir Book" panose="02000503020000020003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3"/>
              </a:rPr>
              <a:t>Jodie Brinkerhoff</a:t>
            </a:r>
            <a:r>
              <a:rPr lang="en-US" sz="2400" b="0" i="0" dirty="0">
                <a:effectLst/>
                <a:latin typeface="Avenir Book" panose="02000503020000020003" pitchFamily="2" charset="0"/>
              </a:rPr>
              <a:t>, VP of Innovation at Dallas-Fort Worth Airport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4"/>
              </a:rPr>
              <a:t>Michael Cross</a:t>
            </a:r>
            <a:r>
              <a:rPr lang="en-US" sz="2400" b="0" i="0" dirty="0">
                <a:effectLst/>
                <a:latin typeface="Avenir Book" panose="02000503020000020003" pitchFamily="2" charset="0"/>
              </a:rPr>
              <a:t>, most recently VP of Innovation at the utility Entergy, and previously a VP at CSAA Insurance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5"/>
              </a:rPr>
              <a:t>Navin Kunde</a:t>
            </a:r>
            <a:r>
              <a:rPr lang="en-US" sz="2400" b="0" i="0" dirty="0">
                <a:effectLst/>
                <a:latin typeface="Avenir Book" panose="02000503020000020003" pitchFamily="2" charset="0"/>
              </a:rPr>
              <a:t>, Innovation Leader at the engineering and construction firm Black &amp; Veatch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6"/>
              </a:rPr>
              <a:t>Ben Little</a:t>
            </a:r>
            <a:r>
              <a:rPr lang="en-US" sz="2400" b="0" i="0" dirty="0">
                <a:effectLst/>
                <a:latin typeface="Avenir Book" panose="02000503020000020003" pitchFamily="2" charset="0"/>
              </a:rPr>
              <a:t>, Director of the Design Innovation program at MassArt, and an executive working in financial services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9A031E"/>
                </a:solidFill>
                <a:effectLst/>
                <a:latin typeface="Avenir Book" panose="02000503020000020003" pitchFamily="2" charset="0"/>
                <a:hlinkClick r:id="rId7"/>
              </a:rPr>
              <a:t>John Parello</a:t>
            </a:r>
            <a:r>
              <a:rPr lang="en-US" sz="2400" b="0" i="0" dirty="0">
                <a:effectLst/>
                <a:latin typeface="Avenir Book" panose="02000503020000020003" pitchFamily="2" charset="0"/>
              </a:rPr>
              <a:t>, Principal Engineer at Cisco Innovation Labs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1C5E04C7-7954-1557-EE16-255F70EB6D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0B750-F84B-9736-64F1-9B45DC22C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E212-310E-D71E-D67E-528582ADD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1209079" cy="1143000"/>
          </a:xfrm>
        </p:spPr>
        <p:txBody>
          <a:bodyPr>
            <a:noAutofit/>
          </a:bodyPr>
          <a:lstStyle/>
          <a:p>
            <a:pPr algn="l"/>
            <a:r>
              <a:rPr sz="3200" b="1" dirty="0">
                <a:latin typeface="Avenir Book" panose="02000503020000020003" pitchFamily="2" charset="0"/>
              </a:rPr>
              <a:t>Had you heard of the ISO standards previously? If so, what was your impression of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6E88D-4093-0BAE-0757-FB85441F1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34117"/>
            <a:ext cx="10788503" cy="4525963"/>
          </a:xfrm>
        </p:spPr>
        <p:txBody>
          <a:bodyPr>
            <a:normAutofit/>
          </a:bodyPr>
          <a:lstStyle/>
          <a:p>
            <a:r>
              <a:rPr dirty="0">
                <a:latin typeface="Avenir Book" panose="02000503020000020003" pitchFamily="2" charset="0"/>
              </a:rPr>
              <a:t>Initial reactions varied:</a:t>
            </a:r>
            <a:r>
              <a:rPr lang="en-US" dirty="0">
                <a:latin typeface="Avenir Book" panose="02000503020000020003" pitchFamily="2" charset="0"/>
              </a:rPr>
              <a:t> "</a:t>
            </a:r>
            <a:r>
              <a:rPr dirty="0">
                <a:latin typeface="Avenir Book" panose="02000503020000020003" pitchFamily="2" charset="0"/>
              </a:rPr>
              <a:t>We don't need no </a:t>
            </a:r>
            <a:r>
              <a:rPr dirty="0" err="1">
                <a:latin typeface="Avenir Book" panose="02000503020000020003" pitchFamily="2" charset="0"/>
              </a:rPr>
              <a:t>stinkin</a:t>
            </a:r>
            <a:r>
              <a:rPr dirty="0">
                <a:latin typeface="Avenir Book" panose="02000503020000020003" pitchFamily="2" charset="0"/>
              </a:rPr>
              <a:t>' standards!</a:t>
            </a:r>
            <a:r>
              <a:rPr lang="en-US" dirty="0">
                <a:latin typeface="Avenir Book" panose="02000503020000020003" pitchFamily="2" charset="0"/>
              </a:rPr>
              <a:t>"</a:t>
            </a:r>
            <a:endParaRPr dirty="0">
              <a:latin typeface="Avenir Book" panose="02000503020000020003" pitchFamily="2" charset="0"/>
            </a:endParaRPr>
          </a:p>
          <a:p>
            <a:r>
              <a:rPr dirty="0">
                <a:latin typeface="Avenir Book" panose="02000503020000020003" pitchFamily="2" charset="0"/>
              </a:rPr>
              <a:t>Skepticism: Many believed ISO standards for innovation were unnecessary or too rigid.</a:t>
            </a:r>
          </a:p>
          <a:p>
            <a:r>
              <a:rPr dirty="0">
                <a:latin typeface="Avenir Book" panose="02000503020000020003" pitchFamily="2" charset="0"/>
              </a:rPr>
              <a:t>Some were vaguely aware, while others had not engaged deeply with them.</a:t>
            </a:r>
          </a:p>
          <a:p>
            <a:r>
              <a:rPr dirty="0">
                <a:latin typeface="Avenir Book" panose="02000503020000020003" pitchFamily="2" charset="0"/>
              </a:rPr>
              <a:t>Many saw it as an attempt to over-systematize a creative process.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736DE65D-5AE4-8334-8690-421A6FA85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8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Avenir Book" panose="02000503020000020003" pitchFamily="2" charset="0"/>
              </a:rPr>
              <a:t>How did that change after reading the standards?</a:t>
            </a:r>
            <a:endParaRPr sz="3200" b="1" dirty="0">
              <a:latin typeface="Avenir Book" panose="020005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>
                <a:latin typeface="Avenir Book" panose="02000503020000020003" pitchFamily="2" charset="0"/>
              </a:rPr>
              <a:t>Shift from skepticism to curiosity and appreciation.</a:t>
            </a:r>
          </a:p>
          <a:p>
            <a:r>
              <a:rPr dirty="0">
                <a:latin typeface="Avenir Book" panose="02000503020000020003" pitchFamily="2" charset="0"/>
              </a:rPr>
              <a:t>Realization of potential benefits: standardization could bring legitimacy and consistency. </a:t>
            </a:r>
            <a:endParaRPr lang="en-US" dirty="0">
              <a:latin typeface="Avenir Book" panose="02000503020000020003" pitchFamily="2" charset="0"/>
            </a:endParaRPr>
          </a:p>
          <a:p>
            <a:r>
              <a:rPr dirty="0">
                <a:latin typeface="Avenir Book" panose="02000503020000020003" pitchFamily="2" charset="0"/>
              </a:rPr>
              <a:t>Some felt the standards could professionalize the field of innovation management.</a:t>
            </a:r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Mixed feelings: Some still found the standards overly prescriptive or lacking flexibility.</a:t>
            </a:r>
          </a:p>
          <a:p>
            <a:r>
              <a:rPr dirty="0">
                <a:latin typeface="Avenir Book" panose="02000503020000020003" pitchFamily="2" charset="0"/>
              </a:rPr>
              <a:t>Others noted that they could help protect </a:t>
            </a:r>
            <a:r>
              <a:rPr lang="en-US" dirty="0">
                <a:latin typeface="Avenir Book" panose="02000503020000020003" pitchFamily="2" charset="0"/>
              </a:rPr>
              <a:t>the work of </a:t>
            </a:r>
            <a:r>
              <a:rPr dirty="0">
                <a:latin typeface="Avenir Book" panose="02000503020000020003" pitchFamily="2" charset="0"/>
              </a:rPr>
              <a:t>innovation teams </a:t>
            </a:r>
            <a:r>
              <a:rPr lang="en-US" dirty="0">
                <a:latin typeface="Avenir Book" panose="02000503020000020003" pitchFamily="2" charset="0"/>
              </a:rPr>
              <a:t>when</a:t>
            </a:r>
            <a:r>
              <a:rPr dirty="0">
                <a:latin typeface="Avenir Book" panose="02000503020000020003" pitchFamily="2" charset="0"/>
              </a:rPr>
              <a:t> leadership changes.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65CC4BA1-5627-7720-DF57-7F5043728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sz="3200" b="1" dirty="0">
                <a:latin typeface="Avenir Book" panose="02000503020000020003" pitchFamily="2" charset="0"/>
              </a:rPr>
              <a:t>Could you envision applying these in your organization?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>
                <a:latin typeface="Avenir Book" panose="02000503020000020003" pitchFamily="2" charset="0"/>
              </a:rPr>
              <a:t>Yes</a:t>
            </a:r>
            <a:r>
              <a:rPr lang="en-US" dirty="0">
                <a:latin typeface="Avenir Book" panose="02000503020000020003" pitchFamily="2" charset="0"/>
              </a:rPr>
              <a:t> —</a:t>
            </a:r>
            <a:r>
              <a:rPr dirty="0">
                <a:latin typeface="Avenir Book" panose="02000503020000020003" pitchFamily="2" charset="0"/>
              </a:rPr>
              <a:t> especially in more traditional or mature organizations.</a:t>
            </a:r>
          </a:p>
          <a:p>
            <a:r>
              <a:rPr dirty="0">
                <a:latin typeface="Avenir Book" panose="02000503020000020003" pitchFamily="2" charset="0"/>
              </a:rPr>
              <a:t>Provides structure and a roadmap, particularly for new innovation teams.</a:t>
            </a:r>
          </a:p>
          <a:p>
            <a:r>
              <a:rPr dirty="0">
                <a:latin typeface="Avenir Book" panose="02000503020000020003" pitchFamily="2" charset="0"/>
              </a:rPr>
              <a:t>Concerns remain: Too complex or not adaptable enough for smaller, more agile organizations.</a:t>
            </a:r>
          </a:p>
          <a:p>
            <a:r>
              <a:rPr dirty="0">
                <a:latin typeface="Avenir Book" panose="02000503020000020003" pitchFamily="2" charset="0"/>
              </a:rPr>
              <a:t>Could be used selectively: adopting useful parts and discarding the rest.</a:t>
            </a:r>
          </a:p>
          <a:p>
            <a:r>
              <a:rPr dirty="0">
                <a:latin typeface="Avenir Book" panose="02000503020000020003" pitchFamily="2" charset="0"/>
              </a:rPr>
              <a:t>Some saw </a:t>
            </a:r>
            <a:r>
              <a:rPr lang="en-US" dirty="0">
                <a:latin typeface="Avenir Book" panose="02000503020000020003" pitchFamily="2" charset="0"/>
              </a:rPr>
              <a:t>the standards</a:t>
            </a:r>
            <a:r>
              <a:rPr dirty="0">
                <a:latin typeface="Avenir Book" panose="02000503020000020003" pitchFamily="2" charset="0"/>
              </a:rPr>
              <a:t> as a useful tool for aligning innovation with corporate goals.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9DC8EE6F-D4DF-4218-7698-C00A9E012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sz="3200" b="1" dirty="0">
                <a:latin typeface="Avenir Book" panose="02000503020000020003" pitchFamily="2" charset="0"/>
              </a:rPr>
              <a:t>What benefits would they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>
                <a:latin typeface="Avenir Book" panose="02000503020000020003" pitchFamily="2" charset="0"/>
              </a:rPr>
              <a:t>Standardization helps professionalize the field of innovation management.</a:t>
            </a:r>
          </a:p>
          <a:p>
            <a:r>
              <a:rPr dirty="0">
                <a:latin typeface="Avenir Book" panose="02000503020000020003" pitchFamily="2" charset="0"/>
              </a:rPr>
              <a:t>Can align innovation efforts with other standardized corporate processes.</a:t>
            </a:r>
          </a:p>
          <a:p>
            <a:r>
              <a:rPr dirty="0">
                <a:latin typeface="Avenir Book" panose="02000503020000020003" pitchFamily="2" charset="0"/>
              </a:rPr>
              <a:t>A useful tool for building and scaling innovation teams, particularly in larger organizations.</a:t>
            </a:r>
          </a:p>
          <a:p>
            <a:r>
              <a:rPr dirty="0">
                <a:latin typeface="Avenir Book" panose="02000503020000020003" pitchFamily="2" charset="0"/>
              </a:rPr>
              <a:t>Can provide a stable framework that survives leadership changes.</a:t>
            </a:r>
          </a:p>
          <a:p>
            <a:r>
              <a:rPr dirty="0">
                <a:latin typeface="Avenir Book" panose="02000503020000020003" pitchFamily="2" charset="0"/>
              </a:rPr>
              <a:t>Helps in creating a common language and understanding across teams.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19A7ED71-003E-1A84-C96F-D3F68FA6E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sz="3200" b="1" dirty="0">
                <a:latin typeface="Avenir Book" panose="02000503020000020003" pitchFamily="2" charset="0"/>
              </a:rPr>
              <a:t>Drawbacks?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latin typeface="Avenir Book" panose="02000503020000020003" pitchFamily="2" charset="0"/>
              </a:rPr>
              <a:t>Complexity: The standards may be overwhelming for newcomers</a:t>
            </a:r>
            <a:r>
              <a:rPr lang="en-US" dirty="0">
                <a:latin typeface="Avenir Book" panose="02000503020000020003" pitchFamily="2" charset="0"/>
              </a:rPr>
              <a:t> to innovation, and newly-formed team.</a:t>
            </a:r>
            <a:endParaRPr dirty="0">
              <a:latin typeface="Avenir Book" panose="02000503020000020003" pitchFamily="2" charset="0"/>
            </a:endParaRPr>
          </a:p>
          <a:p>
            <a:r>
              <a:rPr dirty="0">
                <a:latin typeface="Avenir Book" panose="02000503020000020003" pitchFamily="2" charset="0"/>
              </a:rPr>
              <a:t>Too rigid: May not suit more dynamic, fast-paced innovation environments.</a:t>
            </a:r>
          </a:p>
          <a:p>
            <a:r>
              <a:rPr dirty="0">
                <a:latin typeface="Avenir Book" panose="02000503020000020003" pitchFamily="2" charset="0"/>
              </a:rPr>
              <a:t>Not a one-size-fits-all solution: Some aspects may not be applicable to every organization</a:t>
            </a:r>
            <a:endParaRPr lang="en-US" dirty="0">
              <a:latin typeface="Avenir Book" panose="02000503020000020003" pitchFamily="2" charset="0"/>
            </a:endParaRPr>
          </a:p>
          <a:p>
            <a:r>
              <a:rPr dirty="0">
                <a:latin typeface="Avenir Book" panose="02000503020000020003" pitchFamily="2" charset="0"/>
              </a:rPr>
              <a:t>Risk of stifling creativity with too much structure.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7E5C41FC-C730-C706-7049-DEFE064D5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Avenir Book" panose="02000503020000020003" pitchFamily="2" charset="0"/>
              </a:rPr>
              <a:t>Advice for other innovators who haven’t looked at them yet</a:t>
            </a:r>
            <a:endParaRPr sz="3200" b="1" dirty="0">
              <a:latin typeface="Avenir Book" panose="020005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>
                <a:latin typeface="Avenir Book" panose="02000503020000020003" pitchFamily="2" charset="0"/>
              </a:rPr>
              <a:t>Take what works: Use the standards as guidance, not gospel.</a:t>
            </a:r>
          </a:p>
          <a:p>
            <a:r>
              <a:rPr dirty="0">
                <a:latin typeface="Avenir Book" panose="02000503020000020003" pitchFamily="2" charset="0"/>
              </a:rPr>
              <a:t>Start simple: Focus on key areas that align with your organizational goals.</a:t>
            </a:r>
          </a:p>
          <a:p>
            <a:r>
              <a:rPr dirty="0">
                <a:latin typeface="Avenir Book" panose="02000503020000020003" pitchFamily="2" charset="0"/>
              </a:rPr>
              <a:t>Context matters: Adapt the standards to fit the unique needs and culture of your organization. Don’t be afraid to modify</a:t>
            </a:r>
            <a:r>
              <a:rPr lang="en-US" dirty="0">
                <a:latin typeface="Avenir Book" panose="02000503020000020003" pitchFamily="2" charset="0"/>
              </a:rPr>
              <a:t>, pick and choose, or</a:t>
            </a:r>
            <a:r>
              <a:rPr dirty="0">
                <a:latin typeface="Avenir Book" panose="02000503020000020003" pitchFamily="2" charset="0"/>
              </a:rPr>
              <a:t> iterate.</a:t>
            </a:r>
          </a:p>
          <a:p>
            <a:r>
              <a:rPr dirty="0">
                <a:latin typeface="Avenir Book" panose="02000503020000020003" pitchFamily="2" charset="0"/>
              </a:rPr>
              <a:t>Lean on the standards for credibility</a:t>
            </a:r>
            <a:r>
              <a:rPr lang="en-US" dirty="0">
                <a:latin typeface="Avenir Book" panose="02000503020000020003" pitchFamily="2" charset="0"/>
              </a:rPr>
              <a:t>,</a:t>
            </a:r>
            <a:r>
              <a:rPr dirty="0">
                <a:latin typeface="Avenir Book" panose="02000503020000020003" pitchFamily="2" charset="0"/>
              </a:rPr>
              <a:t> but don't let them hinder innovation.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B640EF53-6E87-7684-EFB7-C9408C514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841" y="5908397"/>
            <a:ext cx="3472648" cy="8681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605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Book</vt:lpstr>
      <vt:lpstr>Calibri</vt:lpstr>
      <vt:lpstr>Office Theme</vt:lpstr>
      <vt:lpstr>PowerPoint Presentation</vt:lpstr>
      <vt:lpstr>About the ISO 56000 Standards for Innovation Management</vt:lpstr>
      <vt:lpstr>Members of our ‘ISO standards reading group’</vt:lpstr>
      <vt:lpstr>Had you heard of the ISO standards previously? If so, what was your impression of them?</vt:lpstr>
      <vt:lpstr>How did that change after reading the standards?</vt:lpstr>
      <vt:lpstr>Could you envision applying these in your organization? </vt:lpstr>
      <vt:lpstr>What benefits would they have?</vt:lpstr>
      <vt:lpstr>Drawbacks?</vt:lpstr>
      <vt:lpstr>Advice for other innovators who haven’t looked at them yet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Scott Kirsner</cp:lastModifiedBy>
  <cp:revision>3</cp:revision>
  <dcterms:created xsi:type="dcterms:W3CDTF">2013-01-27T09:14:16Z</dcterms:created>
  <dcterms:modified xsi:type="dcterms:W3CDTF">2024-08-16T21:11:37Z</dcterms:modified>
  <cp:category/>
</cp:coreProperties>
</file>