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12" r:id="rId2"/>
    <p:sldId id="409" r:id="rId3"/>
    <p:sldId id="421" r:id="rId4"/>
    <p:sldId id="422" r:id="rId5"/>
    <p:sldId id="423" r:id="rId6"/>
    <p:sldId id="427" r:id="rId7"/>
    <p:sldId id="414" r:id="rId8"/>
  </p:sldIdLst>
  <p:sldSz cx="9144000" cy="5143500" type="screen16x9"/>
  <p:notesSz cx="6858000" cy="9144000"/>
  <p:defaultTextStyle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BD"/>
    <a:srgbClr val="CCD3E9"/>
    <a:srgbClr val="F5B676"/>
    <a:srgbClr val="ED8883"/>
    <a:srgbClr val="E86963"/>
    <a:srgbClr val="F6B676"/>
    <a:srgbClr val="F7B776"/>
    <a:srgbClr val="F3B4B1"/>
    <a:srgbClr val="767DBC"/>
    <a:srgbClr val="333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25"/>
    <p:restoredTop sz="94286"/>
  </p:normalViewPr>
  <p:slideViewPr>
    <p:cSldViewPr snapToGrid="0">
      <p:cViewPr varScale="1">
        <p:scale>
          <a:sx n="170" d="100"/>
          <a:sy n="170" d="100"/>
        </p:scale>
        <p:origin x="84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8" d="100"/>
        <a:sy n="188" d="100"/>
      </p:scale>
      <p:origin x="0" y="-894"/>
    </p:cViewPr>
  </p:sorterViewPr>
  <p:notesViewPr>
    <p:cSldViewPr snapToGrid="0">
      <p:cViewPr varScale="1">
        <p:scale>
          <a:sx n="67" d="100"/>
          <a:sy n="67" d="100"/>
        </p:scale>
        <p:origin x="218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AC164E-EACF-DDD5-2EE1-C9EA527D9B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1DA86-9113-D098-151E-EE82AADBE8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EEE8E-58D7-4F6A-A96F-F63E93F0805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91C52-0247-E651-8A7C-545416175D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5529D-431E-D07E-D71F-8446B49434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3496A-3619-4818-BBA5-DC867B2B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7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D8136-280F-F041-BC0A-D74D2D23787E}" type="datetimeFigureOut">
              <a:rPr lang="en-US" smtClean="0"/>
              <a:t>6/12/24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7DEFB-B4E0-F445-B35D-59CC2A494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0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c4d37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c4d3738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6" tIns="96636" rIns="96636" bIns="96636" anchor="t" anchorCtr="0">
            <a:noAutofit/>
          </a:bodyPr>
          <a:lstStyle/>
          <a:p>
            <a:pPr marL="171069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83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c4d37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c4d3738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6" tIns="96636" rIns="96636" bIns="96636" anchor="t" anchorCtr="0">
            <a:noAutofit/>
          </a:bodyPr>
          <a:lstStyle/>
          <a:p>
            <a:pPr marL="171069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457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c4d37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c4d3738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6" tIns="96636" rIns="96636" bIns="96636" anchor="t" anchorCtr="0">
            <a:noAutofit/>
          </a:bodyPr>
          <a:lstStyle/>
          <a:p>
            <a:pPr marL="171069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64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c4d37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c4d3738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6" tIns="96636" rIns="96636" bIns="96636" anchor="t" anchorCtr="0">
            <a:noAutofit/>
          </a:bodyPr>
          <a:lstStyle/>
          <a:p>
            <a:pPr marL="171069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7402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c4d37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c4d3738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6" tIns="96636" rIns="96636" bIns="96636" anchor="t" anchorCtr="0">
            <a:noAutofit/>
          </a:bodyPr>
          <a:lstStyle/>
          <a:p>
            <a:pPr marL="171069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831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c4d37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c4d3738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6" tIns="96636" rIns="96636" bIns="96636" anchor="t" anchorCtr="0">
            <a:noAutofit/>
          </a:bodyPr>
          <a:lstStyle/>
          <a:p>
            <a:pPr marL="171069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90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c4d37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c4d3738d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6" tIns="96636" rIns="96636" bIns="96636" anchor="t" anchorCtr="0">
            <a:noAutofit/>
          </a:bodyPr>
          <a:lstStyle/>
          <a:p>
            <a:pPr marL="171069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95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136" y="80645"/>
            <a:ext cx="8229600" cy="548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 style (only changes made to the parent slide will be reflected in the app)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076" y="4815076"/>
            <a:ext cx="626035" cy="274637"/>
          </a:xfrm>
          <a:prstGeom prst="rect">
            <a:avLst/>
          </a:prstGeom>
        </p:spPr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52A03B-2D42-4DAE-8460-CF96145A8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5136" y="1005080"/>
            <a:ext cx="8229600" cy="356901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14CF1-AB9B-4870-9E5C-AD8F31C7F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322" y="627419"/>
            <a:ext cx="8229600" cy="239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Master text style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9551A5-770E-3978-ED85-9963EA081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174" y="4811867"/>
            <a:ext cx="8229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7787252" cy="123473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style (only changes made to the parent slide will be reflected in the app)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66162" y="3729038"/>
            <a:ext cx="2938463" cy="385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slide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984EA-3574-957B-CBB9-81D1F0C18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6493" y="4811867"/>
            <a:ext cx="783929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7076" y="4815076"/>
            <a:ext cx="626035" cy="274637"/>
          </a:xfrm>
          <a:prstGeom prst="rect">
            <a:avLst/>
          </a:prstGeom>
        </p:spPr>
        <p:txBody>
          <a:bodyPr/>
          <a:lstStyle/>
          <a:p>
            <a:fld id="{37B593F9-7B30-274B-BFFF-492683631E4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1403" y="3639393"/>
            <a:ext cx="4576388" cy="3508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Master text style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204788" y="2334751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Master title style (only changes made to the parent slide will be reflected in the app)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04788" y="3158633"/>
            <a:ext cx="3859212" cy="280987"/>
          </a:xfrm>
          <a:prstGeom prst="rect">
            <a:avLst/>
          </a:prstGeom>
        </p:spPr>
        <p:txBody>
          <a:bodyPr/>
          <a:lstStyle>
            <a:lvl2pPr marL="4763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Total Responses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211403" y="4047840"/>
            <a:ext cx="4576388" cy="3508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Master text style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DF05C82-1244-9CA3-984A-2EEF32F79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6826" y="4811867"/>
            <a:ext cx="81065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136" y="80645"/>
            <a:ext cx="8229600" cy="5811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Master title style (only changes made to the parent slide will be reflected in the app)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2570" y="666350"/>
            <a:ext cx="5332506" cy="2491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Master text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7076" y="4815076"/>
            <a:ext cx="626035" cy="274637"/>
          </a:xfrm>
          <a:prstGeom prst="rect">
            <a:avLst/>
          </a:prstGeom>
        </p:spPr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FE2B938-E785-E802-7A9A-5AD4FEF60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927" y="4811867"/>
            <a:ext cx="819384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4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593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A819A5-64E6-26C9-74DD-1EBDE2B1800F}"/>
              </a:ext>
            </a:extLst>
          </p:cNvPr>
          <p:cNvSpPr/>
          <p:nvPr userDrawn="1"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E9E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7686E-8978-8463-6AE2-75A495D193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549115" y="92020"/>
            <a:ext cx="1377941" cy="3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1" r:id="rId3"/>
    <p:sldLayoutId id="2147483675" r:id="rId4"/>
    <p:sldLayoutId id="2147483677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EFBE8-0248-E64A-56D4-E5FDACA6E9B5}"/>
              </a:ext>
            </a:extLst>
          </p:cNvPr>
          <p:cNvSpPr/>
          <p:nvPr/>
        </p:nvSpPr>
        <p:spPr>
          <a:xfrm>
            <a:off x="224486" y="725175"/>
            <a:ext cx="68156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The </a:t>
            </a:r>
            <a:r>
              <a:rPr lang="en-US" sz="3600" b="1" dirty="0">
                <a:solidFill>
                  <a:srgbClr val="00B0F0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Next</a:t>
            </a:r>
            <a:r>
              <a:rPr lang="en-US" sz="3600" b="1" dirty="0">
                <a:solidFill>
                  <a:schemeClr val="tx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 Priorities for Corporate Innovators and Changemakers</a:t>
            </a:r>
          </a:p>
          <a:p>
            <a:endParaRPr lang="en-US" dirty="0">
              <a:solidFill>
                <a:schemeClr val="tx1"/>
              </a:solidFill>
              <a:latin typeface="Nitti Grotesk Bold" panose="020B0503040202020003" pitchFamily="34" charset="77"/>
              <a:ea typeface="Avenir Next" charset="0"/>
              <a:cs typeface="Chakra Petch" pitchFamily="2" charset="-34"/>
            </a:endParaRPr>
          </a:p>
          <a:p>
            <a:endParaRPr lang="en-US" dirty="0">
              <a:solidFill>
                <a:schemeClr val="tx1"/>
              </a:solidFill>
              <a:latin typeface="Nitti Grotesk Bold" panose="020B0503040202020003" pitchFamily="34" charset="77"/>
              <a:ea typeface="Avenir Next" charset="0"/>
              <a:cs typeface="Chakra Petch" pitchFamily="2" charset="-34"/>
            </a:endParaRPr>
          </a:p>
          <a:p>
            <a:endParaRPr lang="en-US" dirty="0">
              <a:solidFill>
                <a:schemeClr val="tx1"/>
              </a:solidFill>
              <a:latin typeface="Nitti Grotesk Bold" panose="020B0503040202020003" pitchFamily="34" charset="77"/>
              <a:ea typeface="Avenir Next" charset="0"/>
              <a:cs typeface="Chakra Petch" pitchFamily="2" charset="-34"/>
            </a:endParaRPr>
          </a:p>
          <a:p>
            <a:endParaRPr lang="en-US" dirty="0">
              <a:solidFill>
                <a:schemeClr val="tx1"/>
              </a:solidFill>
              <a:latin typeface="Nitti Grotesk Bold" panose="020B0503040202020003" pitchFamily="34" charset="77"/>
              <a:ea typeface="Avenir Next" charset="0"/>
              <a:cs typeface="Chakra Petch" pitchFamily="2" charset="-34"/>
            </a:endParaRPr>
          </a:p>
          <a:p>
            <a:endParaRPr lang="en-US" dirty="0">
              <a:solidFill>
                <a:schemeClr val="tx1"/>
              </a:solidFill>
              <a:latin typeface="Nitti Grotesk Bold" panose="020B0503040202020003" pitchFamily="34" charset="77"/>
              <a:ea typeface="Avenir Next" charset="0"/>
              <a:cs typeface="Chakra Petch" pitchFamily="2" charset="-34"/>
            </a:endParaRPr>
          </a:p>
          <a:p>
            <a:endParaRPr lang="en-US" dirty="0">
              <a:solidFill>
                <a:schemeClr val="tx1"/>
              </a:solidFill>
              <a:latin typeface="Nitti Grotesk Bold" panose="020B0503040202020003" pitchFamily="34" charset="77"/>
              <a:ea typeface="Avenir Next" charset="0"/>
              <a:cs typeface="Chakra Petch" pitchFamily="2" charset="-34"/>
            </a:endParaRPr>
          </a:p>
          <a:p>
            <a:r>
              <a:rPr lang="en-US" sz="2000" b="1" dirty="0">
                <a:solidFill>
                  <a:srgbClr val="00B0F0"/>
                </a:solidFill>
                <a:latin typeface="Nitti Grotesk Bold" panose="020B0503040202020003" pitchFamily="34" charset="77"/>
                <a:ea typeface="Avenir Next" charset="0"/>
                <a:cs typeface="Chakra Petch" pitchFamily="2" charset="-34"/>
              </a:rPr>
              <a:t>June 12, 2024</a:t>
            </a:r>
          </a:p>
          <a:p>
            <a:r>
              <a:rPr lang="en-US" sz="2000" b="1" dirty="0">
                <a:solidFill>
                  <a:schemeClr val="tx1"/>
                </a:solidFill>
                <a:latin typeface="Nitti Grotesk Bold" panose="020B0503040202020003" pitchFamily="34" charset="77"/>
                <a:ea typeface="Avenir Next" charset="0"/>
                <a:cs typeface="Chakra Petch" pitchFamily="2" charset="-34"/>
              </a:rPr>
              <a:t>With… Joshua Clayton, Jan Fischer, Scott Kirsner</a:t>
            </a:r>
            <a:br>
              <a:rPr lang="en-US" sz="2000" b="1" dirty="0">
                <a:solidFill>
                  <a:schemeClr val="tx1"/>
                </a:solidFill>
                <a:latin typeface="Nitti Grotesk Bold" panose="020B0503040202020003" pitchFamily="34" charset="77"/>
                <a:ea typeface="Avenir Next" charset="0"/>
                <a:cs typeface="Chakra Petch" pitchFamily="2" charset="-34"/>
              </a:rPr>
            </a:br>
            <a:r>
              <a:rPr lang="en-US" sz="2000" b="1" dirty="0">
                <a:solidFill>
                  <a:schemeClr val="tx1"/>
                </a:solidFill>
                <a:latin typeface="Nitti Grotesk Bold" panose="020B0503040202020003" pitchFamily="34" charset="77"/>
                <a:ea typeface="Avenir Next" charset="0"/>
                <a:cs typeface="Chakra Petch" pitchFamily="2" charset="-34"/>
              </a:rPr>
              <a:t>Parker Lee, Alex </a:t>
            </a:r>
            <a:r>
              <a:rPr lang="en-US" sz="2000" b="1" dirty="0" err="1">
                <a:solidFill>
                  <a:schemeClr val="tx1"/>
                </a:solidFill>
                <a:latin typeface="Nitti Grotesk Bold" panose="020B0503040202020003" pitchFamily="34" charset="77"/>
                <a:ea typeface="Avenir Next" charset="0"/>
                <a:cs typeface="Chakra Petch" pitchFamily="2" charset="-34"/>
              </a:rPr>
              <a:t>Slawsby</a:t>
            </a:r>
            <a:endParaRPr lang="en-US" sz="2000" b="1" dirty="0">
              <a:solidFill>
                <a:schemeClr val="tx1"/>
              </a:solidFill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0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C1D943-0852-2D45-97CA-5873A6B48111}"/>
              </a:ext>
            </a:extLst>
          </p:cNvPr>
          <p:cNvSpPr/>
          <p:nvPr/>
        </p:nvSpPr>
        <p:spPr>
          <a:xfrm>
            <a:off x="95249" y="1478"/>
            <a:ext cx="8784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About InnoLead</a:t>
            </a:r>
            <a:endParaRPr lang="en-US" sz="2400" b="1" dirty="0">
              <a:solidFill>
                <a:schemeClr val="bg1"/>
              </a:solidFill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82EB2-E13C-655E-25E7-9A2051B3473E}"/>
              </a:ext>
            </a:extLst>
          </p:cNvPr>
          <p:cNvSpPr/>
          <p:nvPr/>
        </p:nvSpPr>
        <p:spPr>
          <a:xfrm>
            <a:off x="95249" y="848614"/>
            <a:ext cx="86696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We’ve built the </a:t>
            </a:r>
            <a:r>
              <a:rPr lang="en-US" b="1" dirty="0">
                <a:solidFill>
                  <a:srgbClr val="00B6F2"/>
                </a:solidFill>
                <a:latin typeface="Nitti Grotesk Bold" panose="020B0503040202020003" pitchFamily="34" charset="77"/>
                <a:ea typeface="Avenir Next" charset="0"/>
                <a:cs typeface="Avenir Next" charset="0"/>
              </a:rPr>
              <a:t>largest</a:t>
            </a:r>
            <a:r>
              <a:rPr lang="en-U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 community of corporate innovators, strategy execs, and R&amp;D leaders — and we work hard to help them achieve </a:t>
            </a:r>
            <a:r>
              <a:rPr lang="en-US" b="1" dirty="0">
                <a:solidFill>
                  <a:srgbClr val="00B6F2"/>
                </a:solidFill>
                <a:latin typeface="Nitti Grotesk Bold" panose="020B0503040202020003" pitchFamily="34" charset="77"/>
                <a:ea typeface="Avenir Next" charset="0"/>
                <a:cs typeface="Avenir Next" charset="0"/>
              </a:rPr>
              <a:t>real impact</a:t>
            </a:r>
            <a:r>
              <a:rPr lang="en-U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 in their organizations. </a:t>
            </a:r>
          </a:p>
          <a:p>
            <a:endParaRPr lang="is-IS" b="1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r>
              <a:rPr lang="is-I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innolead.com</a:t>
            </a:r>
          </a:p>
          <a:p>
            <a:r>
              <a:rPr lang="en-US" b="1" dirty="0">
                <a:solidFill>
                  <a:srgbClr val="00B0F0"/>
                </a:solidFill>
                <a:latin typeface="Nitti Grotesk Bold" panose="020B0503040202020003" pitchFamily="34" charset="77"/>
                <a:ea typeface="Avenir Next" charset="0"/>
                <a:cs typeface="Avenir Next" charset="0"/>
              </a:rPr>
              <a:t>@</a:t>
            </a:r>
            <a:r>
              <a:rPr lang="en-US" b="1" dirty="0" err="1">
                <a:solidFill>
                  <a:srgbClr val="00B0F0"/>
                </a:solidFill>
                <a:latin typeface="Nitti Grotesk Bold" panose="020B0503040202020003" pitchFamily="34" charset="77"/>
                <a:ea typeface="Avenir Next" charset="0"/>
                <a:cs typeface="Avenir Next" charset="0"/>
              </a:rPr>
              <a:t>innolead</a:t>
            </a:r>
            <a:r>
              <a:rPr lang="en-US" b="1" dirty="0">
                <a:solidFill>
                  <a:srgbClr val="00B0F0"/>
                </a:solidFill>
                <a:latin typeface="Nitti Grotesk Bold" panose="020B0503040202020003" pitchFamily="34" charset="77"/>
                <a:ea typeface="Avenir Next" charset="0"/>
                <a:cs typeface="Avenir Next" charset="0"/>
              </a:rPr>
              <a:t> </a:t>
            </a:r>
            <a:r>
              <a:rPr lang="en-U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on X, LinkedIn, and Instagram</a:t>
            </a:r>
          </a:p>
          <a:p>
            <a:endParaRPr lang="is-IS" b="1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65AC6-3B5F-DFD9-06A1-2806304F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69" r="37269"/>
          <a:stretch/>
        </p:blipFill>
        <p:spPr>
          <a:xfrm rot="16200000">
            <a:off x="2559647" y="4002765"/>
            <a:ext cx="2255413" cy="150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robot and a hand shaking each other's fist&#10;&#10;Description automatically generated">
            <a:extLst>
              <a:ext uri="{FF2B5EF4-FFF2-40B4-BE49-F238E27FC236}">
                <a16:creationId xmlns:a16="http://schemas.microsoft.com/office/drawing/2014/main" id="{5055293D-AB7F-AA55-0B4A-DCF8CD231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770" y="2711719"/>
            <a:ext cx="1571531" cy="203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0ECD839-D876-A2E2-0074-8788E63A9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46" y="3067479"/>
            <a:ext cx="2463891" cy="137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group of people sitting on chairs&#10;&#10;Description automatically generated">
            <a:extLst>
              <a:ext uri="{FF2B5EF4-FFF2-40B4-BE49-F238E27FC236}">
                <a16:creationId xmlns:a16="http://schemas.microsoft.com/office/drawing/2014/main" id="{3B233A29-3518-F6A2-45BB-FE4221584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913" y="1761303"/>
            <a:ext cx="2379327" cy="150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C1D943-0852-2D45-97CA-5873A6B48111}"/>
              </a:ext>
            </a:extLst>
          </p:cNvPr>
          <p:cNvSpPr/>
          <p:nvPr/>
        </p:nvSpPr>
        <p:spPr>
          <a:xfrm>
            <a:off x="95249" y="1478"/>
            <a:ext cx="8784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2024 Priorities</a:t>
            </a:r>
            <a:endParaRPr lang="en-US" sz="2400" b="1" dirty="0">
              <a:solidFill>
                <a:schemeClr val="bg1"/>
              </a:solidFill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82EB2-E13C-655E-25E7-9A2051B3473E}"/>
              </a:ext>
            </a:extLst>
          </p:cNvPr>
          <p:cNvSpPr/>
          <p:nvPr/>
        </p:nvSpPr>
        <p:spPr>
          <a:xfrm>
            <a:off x="95249" y="612652"/>
            <a:ext cx="85427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Maintaining</a:t>
            </a:r>
            <a:r>
              <a:rPr lang="en-US" sz="2600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senior leadership support … amidst shorter CEO tenures</a:t>
            </a:r>
            <a:endParaRPr lang="is-IS" sz="2600" b="1" dirty="0">
              <a:solidFill>
                <a:srgbClr val="222222"/>
              </a:solidFill>
              <a:latin typeface="Nitti Grotesk Bold" panose="020B0503040202020003" pitchFamily="34" charset="77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Wrestling</a:t>
            </a:r>
            <a:r>
              <a:rPr lang="en-US" sz="2600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with AI and what might be possible… either infused into a current offering or as a whitespace opportunity </a:t>
            </a:r>
            <a:r>
              <a:rPr lang="en-US" sz="2600" dirty="0">
                <a:effectLst/>
              </a:rPr>
              <a:t> </a:t>
            </a:r>
            <a:endParaRPr lang="en-US" sz="2600" dirty="0">
              <a:solidFill>
                <a:srgbClr val="222222"/>
              </a:solidFill>
              <a:effectLst/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Defining</a:t>
            </a:r>
            <a:r>
              <a:rPr lang="en-US" sz="2600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what customer-centricity means, and how it is applied throughout the enterprise</a:t>
            </a:r>
            <a:r>
              <a:rPr lang="en-US" sz="2600" dirty="0">
                <a:effectLst/>
              </a:rPr>
              <a:t>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097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C1D943-0852-2D45-97CA-5873A6B48111}"/>
              </a:ext>
            </a:extLst>
          </p:cNvPr>
          <p:cNvSpPr/>
          <p:nvPr/>
        </p:nvSpPr>
        <p:spPr>
          <a:xfrm>
            <a:off x="95249" y="1478"/>
            <a:ext cx="8784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2024 Priorities cont.</a:t>
            </a:r>
            <a:endParaRPr lang="en-US" sz="2400" b="1" dirty="0">
              <a:solidFill>
                <a:schemeClr val="bg1"/>
              </a:solidFill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82EB2-E13C-655E-25E7-9A2051B3473E}"/>
              </a:ext>
            </a:extLst>
          </p:cNvPr>
          <p:cNvSpPr/>
          <p:nvPr/>
        </p:nvSpPr>
        <p:spPr>
          <a:xfrm>
            <a:off x="95249" y="612652"/>
            <a:ext cx="84805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222222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Delivering</a:t>
            </a:r>
            <a:r>
              <a:rPr lang="en-US" sz="2600" dirty="0">
                <a:solidFill>
                  <a:srgbClr val="222222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“revenues now,“ quarterly earnings focus, and shortening expectations on time to ROI</a:t>
            </a:r>
            <a:endParaRPr lang="is-IS" sz="2600" b="1" kern="0" dirty="0">
              <a:solidFill>
                <a:srgbClr val="222222"/>
              </a:solidFill>
              <a:effectLst/>
              <a:latin typeface="Nitti Grotesk Bold" panose="020B0503040202020003" pitchFamily="34" charset="77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s-IS" sz="2600" b="1" dirty="0">
              <a:solidFill>
                <a:srgbClr val="222222"/>
              </a:solidFill>
              <a:latin typeface="Nitti Grotesk Bold" panose="020B0503040202020003" pitchFamily="34" charset="77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Creating</a:t>
            </a:r>
            <a:r>
              <a:rPr lang="en-US" sz="2600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easier/more flexible access to communities (suppliers, B2B customers, startups, academia) </a:t>
            </a:r>
          </a:p>
          <a:p>
            <a:endParaRPr lang="en-US" sz="2600" dirty="0">
              <a:solidFill>
                <a:srgbClr val="222222"/>
              </a:solidFill>
              <a:effectLst/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Redirecting</a:t>
            </a:r>
            <a:r>
              <a:rPr lang="en-US" sz="2600" kern="0" dirty="0">
                <a:solidFill>
                  <a:srgbClr val="222222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innovation efforts &amp; teams to uplift the core in an uncertain market. Less focus on the edge, more on core offerings.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064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C1D943-0852-2D45-97CA-5873A6B48111}"/>
              </a:ext>
            </a:extLst>
          </p:cNvPr>
          <p:cNvSpPr/>
          <p:nvPr/>
        </p:nvSpPr>
        <p:spPr>
          <a:xfrm>
            <a:off x="95249" y="1478"/>
            <a:ext cx="8784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2024 Priorities cont.</a:t>
            </a:r>
            <a:endParaRPr lang="en-US" sz="2400" b="1" dirty="0">
              <a:solidFill>
                <a:schemeClr val="bg1"/>
              </a:solidFill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82EB2-E13C-655E-25E7-9A2051B3473E}"/>
              </a:ext>
            </a:extLst>
          </p:cNvPr>
          <p:cNvSpPr/>
          <p:nvPr/>
        </p:nvSpPr>
        <p:spPr>
          <a:xfrm>
            <a:off x="95249" y="612652"/>
            <a:ext cx="860486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Developing</a:t>
            </a:r>
            <a:r>
              <a:rPr lang="en-US" sz="2600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a method to drive broad engagement internally, avoid the perception of innovation theater, and solve true customer and organizational pain points</a:t>
            </a:r>
            <a:endParaRPr lang="is-IS" sz="2600" b="1" dirty="0">
              <a:solidFill>
                <a:schemeClr val="tx1"/>
              </a:solidFill>
              <a:latin typeface="Avenir Book" panose="02000503020000020003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Capturing</a:t>
            </a:r>
            <a:r>
              <a:rPr lang="en-US" sz="2600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and communicating persuasive metrics </a:t>
            </a:r>
            <a:endParaRPr lang="en-US" sz="26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Operating</a:t>
            </a:r>
            <a:r>
              <a:rPr lang="en-US" sz="2600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lean and sprinting in quick bursts to deliver bite-sized morsels of productive learning</a:t>
            </a:r>
            <a:endParaRPr lang="en-US" sz="26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Evangelizing</a:t>
            </a:r>
            <a:r>
              <a:rPr lang="en-US" sz="2600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how Gen AI will democratize innovation activities in large organizations; build stronger relationships, bring in new tools, be seen as an asset. </a:t>
            </a:r>
          </a:p>
        </p:txBody>
      </p:sp>
    </p:spTree>
    <p:extLst>
      <p:ext uri="{BB962C8B-B14F-4D97-AF65-F5344CB8AC3E}">
        <p14:creationId xmlns:p14="http://schemas.microsoft.com/office/powerpoint/2010/main" val="98513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8FCCB3-A843-6111-F4FA-C3345484490B}"/>
              </a:ext>
            </a:extLst>
          </p:cNvPr>
          <p:cNvSpPr txBox="1"/>
          <p:nvPr/>
        </p:nvSpPr>
        <p:spPr>
          <a:xfrm>
            <a:off x="164780" y="696169"/>
            <a:ext cx="8784238" cy="4606389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Maintaining</a:t>
            </a:r>
            <a:r>
              <a:rPr lang="en-US" sz="1400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senior leadership support … amidst shorter CEO tenures</a:t>
            </a:r>
            <a:endParaRPr lang="is-IS" sz="1400" b="1" dirty="0">
              <a:solidFill>
                <a:schemeClr val="tx1"/>
              </a:solidFill>
              <a:latin typeface="Avenir Book" panose="02000503020000020003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Wrestling</a:t>
            </a:r>
            <a:r>
              <a:rPr lang="en-US" sz="1400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with AI and what might be possible… either infused into a current offering or as a whitespace opportunity </a:t>
            </a:r>
            <a:r>
              <a:rPr lang="en-US" sz="140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 </a:t>
            </a:r>
            <a:endParaRPr lang="en-US" sz="14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Defining</a:t>
            </a:r>
            <a:r>
              <a:rPr lang="en-US" sz="1400" kern="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what customer-centricity means, and how it is applied throughout the enterprise</a:t>
            </a:r>
            <a:r>
              <a:rPr lang="en-US" sz="140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 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venir Book" panose="02000503020000020003" pitchFamily="2" charset="0"/>
              </a:rPr>
              <a:t>Delivering</a:t>
            </a:r>
            <a:r>
              <a:rPr lang="en-US" sz="1400" dirty="0">
                <a:solidFill>
                  <a:schemeClr val="tx1"/>
                </a:solidFill>
                <a:latin typeface="Avenir Book" panose="02000503020000020003" pitchFamily="2" charset="0"/>
              </a:rPr>
              <a:t> “revenues now,“ quarterly earnings focus, and shortening expectations on time to ROI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venir Book" panose="02000503020000020003" pitchFamily="2" charset="0"/>
              </a:rPr>
              <a:t>Creating</a:t>
            </a:r>
            <a:r>
              <a:rPr lang="en-US" sz="1400" dirty="0">
                <a:solidFill>
                  <a:schemeClr val="tx1"/>
                </a:solidFill>
                <a:latin typeface="Avenir Book" panose="02000503020000020003" pitchFamily="2" charset="0"/>
              </a:rPr>
              <a:t> easier/more flexible access to communities (suppliers, B2B customers, startups, academia) 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venir Book" panose="02000503020000020003" pitchFamily="2" charset="0"/>
              </a:rPr>
              <a:t>Redirecting</a:t>
            </a:r>
            <a:r>
              <a:rPr lang="en-US" sz="1400" dirty="0">
                <a:solidFill>
                  <a:schemeClr val="tx1"/>
                </a:solidFill>
                <a:latin typeface="Avenir Book" panose="02000503020000020003" pitchFamily="2" charset="0"/>
              </a:rPr>
              <a:t> innovation efforts &amp; teams to uplift the core in an uncertain market. Less focus on the edge, more on core offerings.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venir Book" panose="02000503020000020003" pitchFamily="2" charset="0"/>
              </a:rPr>
              <a:t>Developing</a:t>
            </a:r>
            <a:r>
              <a:rPr lang="en-US" sz="1400" dirty="0">
                <a:solidFill>
                  <a:schemeClr val="tx1"/>
                </a:solidFill>
                <a:latin typeface="Avenir Book" panose="02000503020000020003" pitchFamily="2" charset="0"/>
              </a:rPr>
              <a:t> a method to drive widespread engagement internally, avoid the perception of innovation theater, and solve true customer and organizational pain points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venir Book" panose="02000503020000020003" pitchFamily="2" charset="0"/>
              </a:rPr>
              <a:t>Capturing</a:t>
            </a:r>
            <a:r>
              <a:rPr lang="en-US" sz="1400" dirty="0">
                <a:solidFill>
                  <a:schemeClr val="tx1"/>
                </a:solidFill>
                <a:latin typeface="Avenir Book" panose="02000503020000020003" pitchFamily="2" charset="0"/>
              </a:rPr>
              <a:t> and communicating persuasive metrics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venir Book" panose="02000503020000020003" pitchFamily="2" charset="0"/>
              </a:rPr>
              <a:t>Operating</a:t>
            </a:r>
            <a:r>
              <a:rPr lang="en-US" sz="1400" dirty="0">
                <a:solidFill>
                  <a:schemeClr val="tx1"/>
                </a:solidFill>
                <a:latin typeface="Avenir Book" panose="02000503020000020003" pitchFamily="2" charset="0"/>
              </a:rPr>
              <a:t> lean and sprinting in quick bursts to deliver bite-sized morsels of productive learning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 kern="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Evangelizing</a:t>
            </a:r>
            <a:r>
              <a:rPr lang="en-US" sz="1400" kern="0" dirty="0"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how Gen AI will democratize innovation activities in large organizations; build stronger relationships, bring in new tools, be seen as an asset. </a:t>
            </a:r>
          </a:p>
          <a:p>
            <a:pPr marL="115888" indent="-109538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282A8F-2380-98A7-9378-21E1986F8EEB}"/>
              </a:ext>
            </a:extLst>
          </p:cNvPr>
          <p:cNvSpPr/>
          <p:nvPr/>
        </p:nvSpPr>
        <p:spPr>
          <a:xfrm>
            <a:off x="95249" y="1478"/>
            <a:ext cx="8784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2024 Priorities: What would you add? How would you rank?</a:t>
            </a:r>
            <a:endParaRPr lang="en-US" sz="2000" b="1" dirty="0">
              <a:solidFill>
                <a:schemeClr val="bg1"/>
              </a:solidFill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C1D943-0852-2D45-97CA-5873A6B48111}"/>
              </a:ext>
            </a:extLst>
          </p:cNvPr>
          <p:cNvSpPr/>
          <p:nvPr/>
        </p:nvSpPr>
        <p:spPr>
          <a:xfrm>
            <a:off x="95249" y="-8461"/>
            <a:ext cx="8784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Nitti Grotesk Bold" panose="020B0503040202020003" pitchFamily="34" charset="77"/>
                <a:cs typeface="Chakra Petch" pitchFamily="2" charset="-34"/>
              </a:rPr>
              <a:t>Thanks!</a:t>
            </a:r>
            <a:endParaRPr lang="en-US" sz="2400" b="1" dirty="0">
              <a:solidFill>
                <a:schemeClr val="bg1"/>
              </a:solidFill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82EB2-E13C-655E-25E7-9A2051B3473E}"/>
              </a:ext>
            </a:extLst>
          </p:cNvPr>
          <p:cNvSpPr/>
          <p:nvPr/>
        </p:nvSpPr>
        <p:spPr>
          <a:xfrm>
            <a:off x="95249" y="848614"/>
            <a:ext cx="59041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Nitti Grotesk Bold" panose="020B0503040202020003" pitchFamily="34" charset="77"/>
                <a:ea typeface="Avenir Next" charset="0"/>
                <a:cs typeface="Avenir Next" charset="0"/>
              </a:rPr>
              <a:t>To learn more…</a:t>
            </a:r>
          </a:p>
          <a:p>
            <a:endParaRPr lang="en-US" b="1" u="sng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r>
              <a:rPr lang="en-US" b="1" u="sng" dirty="0" err="1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innosabi.com</a:t>
            </a:r>
            <a:endParaRPr lang="en-US" b="1" u="sng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endParaRPr lang="en-US" b="1" u="sng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r>
              <a:rPr lang="en-US" b="1" u="sng" dirty="0" err="1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peerinsight.com</a:t>
            </a:r>
            <a:endParaRPr lang="en-US" b="1" u="sng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endParaRPr lang="en-US" b="1" u="sng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r>
              <a:rPr lang="en-US" b="1" u="sng" dirty="0" err="1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territory.co</a:t>
            </a:r>
            <a:endParaRPr lang="en-US" b="1" u="sng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endParaRPr lang="en-US" b="1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  <a:p>
            <a:endParaRPr lang="is-IS" b="1" dirty="0">
              <a:latin typeface="Nitti Grotesk Bold" panose="020B0503040202020003" pitchFamily="34" charset="77"/>
              <a:ea typeface="Avenir Next" charset="0"/>
              <a:cs typeface="Avenir Next" charset="0"/>
            </a:endParaRP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E1291FB-13D5-1F6C-4359-184E08D95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416" y="848614"/>
            <a:ext cx="4180071" cy="2574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466BC-654D-0150-5B26-BEAC1A5AF967}"/>
              </a:ext>
            </a:extLst>
          </p:cNvPr>
          <p:cNvSpPr txBox="1"/>
          <p:nvPr/>
        </p:nvSpPr>
        <p:spPr>
          <a:xfrm>
            <a:off x="4631959" y="3433937"/>
            <a:ext cx="424752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InnoLead’s</a:t>
            </a:r>
            <a:r>
              <a:rPr lang="en-U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 annual conference, Impact, is in Boston this fall:</a:t>
            </a:r>
            <a:br>
              <a:rPr lang="en-U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</a:br>
            <a:br>
              <a:rPr lang="en-US" sz="1100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</a:br>
            <a:r>
              <a:rPr lang="en-US" b="1" dirty="0" err="1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innolead.com</a:t>
            </a:r>
            <a:r>
              <a:rPr lang="en-US" b="1" dirty="0">
                <a:latin typeface="Nitti Grotesk Bold" panose="020B0503040202020003" pitchFamily="34" charset="77"/>
                <a:ea typeface="Avenir Next" charset="0"/>
                <a:cs typeface="Avenir Next" charset="0"/>
              </a:rPr>
              <a:t>/impact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ta slides">
  <a:themeElements>
    <a:clrScheme name="Custom 93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00BF6F"/>
      </a:accent1>
      <a:accent2>
        <a:srgbClr val="507CB6"/>
      </a:accent2>
      <a:accent3>
        <a:srgbClr val="F9BE00"/>
      </a:accent3>
      <a:accent4>
        <a:srgbClr val="6BC8CD"/>
      </a:accent4>
      <a:accent5>
        <a:srgbClr val="EA854B"/>
      </a:accent5>
      <a:accent6>
        <a:srgbClr val="7D5E8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13237</TotalTime>
  <Words>473</Words>
  <Application>Microsoft Macintosh PowerPoint</Application>
  <PresentationFormat>On-screen Show (16:9)</PresentationFormat>
  <Paragraphs>49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Book</vt:lpstr>
      <vt:lpstr>Calibri</vt:lpstr>
      <vt:lpstr>Nitti Grotesk Bold</vt:lpstr>
      <vt:lpstr>Data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Slawsby</dc:creator>
  <cp:lastModifiedBy>Scott Kirsner</cp:lastModifiedBy>
  <cp:revision>100</cp:revision>
  <dcterms:modified xsi:type="dcterms:W3CDTF">2024-06-12T17:44:09Z</dcterms:modified>
</cp:coreProperties>
</file>