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412" r:id="rId2"/>
    <p:sldId id="409" r:id="rId3"/>
    <p:sldId id="413" r:id="rId4"/>
    <p:sldId id="411" r:id="rId5"/>
    <p:sldId id="420" r:id="rId6"/>
    <p:sldId id="408" r:id="rId7"/>
    <p:sldId id="403" r:id="rId8"/>
    <p:sldId id="406" r:id="rId9"/>
    <p:sldId id="421" r:id="rId10"/>
    <p:sldId id="410" r:id="rId11"/>
    <p:sldId id="415" r:id="rId12"/>
    <p:sldId id="417" r:id="rId13"/>
    <p:sldId id="418" r:id="rId14"/>
    <p:sldId id="347" r:id="rId15"/>
    <p:sldId id="422" r:id="rId16"/>
    <p:sldId id="414" r:id="rId17"/>
  </p:sldIdLst>
  <p:sldSz cx="9144000" cy="5143500" type="screen16x9"/>
  <p:notesSz cx="6858000" cy="9144000"/>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DBD"/>
    <a:srgbClr val="CCD3E9"/>
    <a:srgbClr val="F5B676"/>
    <a:srgbClr val="ED8883"/>
    <a:srgbClr val="E86963"/>
    <a:srgbClr val="F6B676"/>
    <a:srgbClr val="F7B776"/>
    <a:srgbClr val="F3B4B1"/>
    <a:srgbClr val="767DBC"/>
    <a:srgbClr val="3335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1"/>
    <p:restoredTop sz="94286"/>
  </p:normalViewPr>
  <p:slideViewPr>
    <p:cSldViewPr snapToGrid="0">
      <p:cViewPr varScale="1">
        <p:scale>
          <a:sx n="171" d="100"/>
          <a:sy n="171" d="100"/>
        </p:scale>
        <p:origin x="680" y="168"/>
      </p:cViewPr>
      <p:guideLst/>
    </p:cSldViewPr>
  </p:slideViewPr>
  <p:notesTextViewPr>
    <p:cViewPr>
      <p:scale>
        <a:sx n="3" d="2"/>
        <a:sy n="3" d="2"/>
      </p:scale>
      <p:origin x="0" y="0"/>
    </p:cViewPr>
  </p:notesTextViewPr>
  <p:sorterViewPr>
    <p:cViewPr>
      <p:scale>
        <a:sx n="188" d="100"/>
        <a:sy n="188" d="100"/>
      </p:scale>
      <p:origin x="0" y="-894"/>
    </p:cViewPr>
  </p:sorterViewPr>
  <p:notesViewPr>
    <p:cSldViewPr snapToGrid="0">
      <p:cViewPr varScale="1">
        <p:scale>
          <a:sx n="67" d="100"/>
          <a:sy n="67" d="100"/>
        </p:scale>
        <p:origin x="2188"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Mainstream productivity solutions</c:v>
                </c:pt>
              </c:strCache>
            </c:strRef>
          </c:tx>
          <c:spPr>
            <a:solidFill>
              <a:srgbClr val="E86963"/>
            </a:solidFill>
            <a:ln>
              <a:noFill/>
            </a:ln>
            <a:effectLst/>
          </c:spPr>
          <c:invertIfNegative val="0"/>
          <c:dPt>
            <c:idx val="0"/>
            <c:invertIfNegative val="0"/>
            <c:bubble3D val="0"/>
            <c:spPr>
              <a:solidFill>
                <a:srgbClr val="E86963"/>
              </a:solidFill>
              <a:ln>
                <a:noFill/>
              </a:ln>
              <a:effectLst/>
            </c:spPr>
            <c:extLst>
              <c:ext xmlns:c16="http://schemas.microsoft.com/office/drawing/2014/chart" uri="{C3380CC4-5D6E-409C-BE32-E72D297353CC}">
                <c16:uniqueId val="{00000006-78BB-5A4C-BE30-4F870CFDC542}"/>
              </c:ext>
            </c:extLst>
          </c:dPt>
          <c:dLbls>
            <c:dLbl>
              <c:idx val="0"/>
              <c:tx>
                <c:rich>
                  <a:bodyPr/>
                  <a:lstStyle/>
                  <a:p>
                    <a:r>
                      <a:rPr lang="en-US" dirty="0">
                        <a:latin typeface="Nitti Grotesk Bold" panose="020B0803040202020003" pitchFamily="34" charset="0"/>
                      </a:rPr>
                      <a:t>Mainstream</a:t>
                    </a:r>
                    <a:r>
                      <a:rPr lang="en-US" baseline="0" dirty="0">
                        <a:latin typeface="Nitti Grotesk Bold" panose="020B0803040202020003" pitchFamily="34" charset="0"/>
                      </a:rPr>
                      <a:t> productivity applications</a:t>
                    </a:r>
                    <a:endParaRPr lang="en-US" dirty="0">
                      <a:latin typeface="Nitti Grotesk Bold" panose="020B0803040202020003" pitchFamily="34" charset="0"/>
                    </a:endParaRPr>
                  </a:p>
                </c:rich>
              </c:tx>
              <c:dLblPos val="inEnd"/>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8BB-5A4C-BE30-4F870CFDC542}"/>
                </c:ext>
              </c:extLst>
            </c:dLbl>
            <c:spPr>
              <a:noFill/>
              <a:ln>
                <a:noFill/>
              </a:ln>
              <a:effectLst/>
            </c:spPr>
            <c:txPr>
              <a:bodyPr rot="0" spcFirstLastPara="1" vertOverflow="ellipsis" vert="horz" wrap="square" lIns="38100" tIns="19050" rIns="38100" bIns="19050" anchor="ctr" anchorCtr="1">
                <a:spAutoFit/>
              </a:bodyPr>
              <a:lstStyle/>
              <a:p>
                <a:pPr>
                  <a:lnSpc>
                    <a:spcPct val="90000"/>
                  </a:lnSpc>
                  <a:defRPr sz="1400" b="1" i="0" u="none" strike="noStrike" kern="1200" baseline="0">
                    <a:solidFill>
                      <a:schemeClr val="bg1"/>
                    </a:solidFill>
                    <a:latin typeface="Nitti Grotesk Bold" panose="020B0503040202020003" pitchFamily="34" charset="77"/>
                    <a:ea typeface="+mn-ea"/>
                    <a:cs typeface="+mn-cs"/>
                  </a:defRPr>
                </a:pPr>
                <a:endParaRPr lang="en-US"/>
              </a:p>
            </c:txPr>
            <c:dLblPos val="inEnd"/>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Mainstream productivity solutions</c:v>
                </c:pt>
              </c:strCache>
            </c:strRef>
          </c:cat>
          <c:val>
            <c:numRef>
              <c:f>Sheet1!$B$2</c:f>
              <c:numCache>
                <c:formatCode>0%</c:formatCode>
                <c:ptCount val="1"/>
                <c:pt idx="0">
                  <c:v>0.78200000000000003</c:v>
                </c:pt>
              </c:numCache>
            </c:numRef>
          </c:val>
          <c:extLst>
            <c:ext xmlns:c16="http://schemas.microsoft.com/office/drawing/2014/chart" uri="{C3380CC4-5D6E-409C-BE32-E72D297353CC}">
              <c16:uniqueId val="{00000000-78BB-5A4C-BE30-4F870CFDC542}"/>
            </c:ext>
          </c:extLst>
        </c:ser>
        <c:ser>
          <c:idx val="1"/>
          <c:order val="1"/>
          <c:tx>
            <c:strRef>
              <c:f>Sheet1!$C$1</c:f>
              <c:strCache>
                <c:ptCount val="1"/>
                <c:pt idx="0">
                  <c:v>Innovation management solutions</c:v>
                </c:pt>
              </c:strCache>
            </c:strRef>
          </c:tx>
          <c:spPr>
            <a:solidFill>
              <a:srgbClr val="CCD2E9"/>
            </a:solidFill>
            <a:ln>
              <a:noFill/>
            </a:ln>
            <a:effectLst/>
          </c:spPr>
          <c:invertIfNegative val="0"/>
          <c:dPt>
            <c:idx val="0"/>
            <c:invertIfNegative val="0"/>
            <c:bubble3D val="0"/>
            <c:spPr>
              <a:solidFill>
                <a:srgbClr val="767DBC"/>
              </a:solidFill>
              <a:ln>
                <a:noFill/>
              </a:ln>
              <a:effectLst/>
            </c:spPr>
            <c:extLst>
              <c:ext xmlns:c16="http://schemas.microsoft.com/office/drawing/2014/chart" uri="{C3380CC4-5D6E-409C-BE32-E72D297353CC}">
                <c16:uniqueId val="{00000002-75AD-A841-AF88-AD1EECA9BEB5}"/>
              </c:ext>
            </c:extLst>
          </c:dPt>
          <c:dLbls>
            <c:dLbl>
              <c:idx val="0"/>
              <c:tx>
                <c:rich>
                  <a:bodyPr/>
                  <a:lstStyle/>
                  <a:p>
                    <a:r>
                      <a:rPr lang="en-US" dirty="0">
                        <a:latin typeface="Nitti Grotesk Bold" panose="020B0803040202020003" pitchFamily="34" charset="0"/>
                      </a:rPr>
                      <a:t>Innovation management software</a:t>
                    </a:r>
                  </a:p>
                </c:rich>
              </c:tx>
              <c:dLblPos val="inEnd"/>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5AD-A841-AF88-AD1EECA9BEB5}"/>
                </c:ext>
              </c:extLst>
            </c:dLbl>
            <c:spPr>
              <a:noFill/>
              <a:ln>
                <a:noFill/>
              </a:ln>
              <a:effectLst/>
            </c:spPr>
            <c:txPr>
              <a:bodyPr rot="0" spcFirstLastPara="1" vertOverflow="ellipsis" vert="horz" wrap="square" lIns="38100" tIns="19050" rIns="38100" bIns="19050" anchor="ctr" anchorCtr="1">
                <a:spAutoFit/>
              </a:bodyPr>
              <a:lstStyle/>
              <a:p>
                <a:pPr>
                  <a:lnSpc>
                    <a:spcPct val="90000"/>
                  </a:lnSpc>
                  <a:defRPr sz="1400" b="1" i="0" u="none" strike="noStrike" kern="1200" baseline="0">
                    <a:solidFill>
                      <a:schemeClr val="bg1"/>
                    </a:solidFill>
                    <a:latin typeface="Nitti Grotesk Bold" panose="020B0503040202020003" pitchFamily="34" charset="77"/>
                    <a:ea typeface="+mn-ea"/>
                    <a:cs typeface="+mn-cs"/>
                  </a:defRPr>
                </a:pPr>
                <a:endParaRPr lang="en-US"/>
              </a:p>
            </c:txPr>
            <c:dLblPos val="inEnd"/>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Mainstream productivity solutions</c:v>
                </c:pt>
              </c:strCache>
            </c:strRef>
          </c:cat>
          <c:val>
            <c:numRef>
              <c:f>Sheet1!$C$2</c:f>
              <c:numCache>
                <c:formatCode>0%</c:formatCode>
                <c:ptCount val="1"/>
                <c:pt idx="0">
                  <c:v>0.436</c:v>
                </c:pt>
              </c:numCache>
            </c:numRef>
          </c:val>
          <c:extLst>
            <c:ext xmlns:c16="http://schemas.microsoft.com/office/drawing/2014/chart" uri="{C3380CC4-5D6E-409C-BE32-E72D297353CC}">
              <c16:uniqueId val="{00000003-78BB-5A4C-BE30-4F870CFDC542}"/>
            </c:ext>
          </c:extLst>
        </c:ser>
        <c:ser>
          <c:idx val="2"/>
          <c:order val="2"/>
          <c:tx>
            <c:strRef>
              <c:f>Sheet1!$D$1</c:f>
              <c:strCache>
                <c:ptCount val="1"/>
                <c:pt idx="0">
                  <c:v>Generative AI-based solutions</c:v>
                </c:pt>
              </c:strCache>
            </c:strRef>
          </c:tx>
          <c:spPr>
            <a:solidFill>
              <a:srgbClr val="F5B576"/>
            </a:solidFill>
            <a:ln>
              <a:noFill/>
            </a:ln>
            <a:effectLst/>
          </c:spPr>
          <c:invertIfNegative val="0"/>
          <c:dLbls>
            <c:dLbl>
              <c:idx val="0"/>
              <c:tx>
                <c:rich>
                  <a:bodyPr/>
                  <a:lstStyle/>
                  <a:p>
                    <a:fld id="{1DB0F835-DE64-4BDC-8B08-C5E9ADF00050}" type="SERIESNAME">
                      <a:rPr lang="en-US">
                        <a:latin typeface="Nitti Grotesk Bold" panose="020B0803040202020003" pitchFamily="34" charset="0"/>
                      </a:rPr>
                      <a:pPr/>
                      <a:t>[SERIES NAME]</a:t>
                    </a:fld>
                    <a:endParaRPr lang="en-US"/>
                  </a:p>
                </c:rich>
              </c:tx>
              <c:dLblPos val="inEnd"/>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396-4DE4-AAD7-945ED34FB8B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Nitti Grotesk Bold" panose="020B0503040202020003" pitchFamily="34" charset="77"/>
                    <a:ea typeface="+mn-ea"/>
                    <a:cs typeface="+mn-cs"/>
                  </a:defRPr>
                </a:pPr>
                <a:endParaRPr lang="en-US"/>
              </a:p>
            </c:txPr>
            <c:dLblPos val="in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Mainstream productivity solutions</c:v>
                </c:pt>
              </c:strCache>
            </c:strRef>
          </c:cat>
          <c:val>
            <c:numRef>
              <c:f>Sheet1!$D$2</c:f>
              <c:numCache>
                <c:formatCode>0%</c:formatCode>
                <c:ptCount val="1"/>
                <c:pt idx="0">
                  <c:v>0.51500000000000001</c:v>
                </c:pt>
              </c:numCache>
            </c:numRef>
          </c:val>
          <c:extLst>
            <c:ext xmlns:c16="http://schemas.microsoft.com/office/drawing/2014/chart" uri="{C3380CC4-5D6E-409C-BE32-E72D297353CC}">
              <c16:uniqueId val="{00000004-78BB-5A4C-BE30-4F870CFDC542}"/>
            </c:ext>
          </c:extLst>
        </c:ser>
        <c:dLbls>
          <c:dLblPos val="outEnd"/>
          <c:showLegendKey val="0"/>
          <c:showVal val="1"/>
          <c:showCatName val="0"/>
          <c:showSerName val="0"/>
          <c:showPercent val="0"/>
          <c:showBubbleSize val="0"/>
        </c:dLbls>
        <c:gapWidth val="135"/>
        <c:overlap val="-27"/>
        <c:axId val="721102015"/>
        <c:axId val="721103743"/>
      </c:barChart>
      <c:catAx>
        <c:axId val="721102015"/>
        <c:scaling>
          <c:orientation val="minMax"/>
        </c:scaling>
        <c:delete val="1"/>
        <c:axPos val="b"/>
        <c:numFmt formatCode="General" sourceLinked="1"/>
        <c:majorTickMark val="none"/>
        <c:minorTickMark val="none"/>
        <c:tickLblPos val="nextTo"/>
        <c:crossAx val="721103743"/>
        <c:crosses val="autoZero"/>
        <c:auto val="1"/>
        <c:lblAlgn val="ctr"/>
        <c:lblOffset val="100"/>
        <c:noMultiLvlLbl val="0"/>
      </c:catAx>
      <c:valAx>
        <c:axId val="721103743"/>
        <c:scaling>
          <c:orientation val="minMax"/>
        </c:scaling>
        <c:delete val="1"/>
        <c:axPos val="l"/>
        <c:numFmt formatCode="0%" sourceLinked="1"/>
        <c:majorTickMark val="none"/>
        <c:minorTickMark val="none"/>
        <c:tickLblPos val="nextTo"/>
        <c:crossAx val="721102015"/>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580928946992789E-2"/>
          <c:y val="0.22932350929596501"/>
          <c:w val="0.89204204445237556"/>
          <c:h val="0.66723922180136774"/>
        </c:manualLayout>
      </c:layout>
      <c:barChart>
        <c:barDir val="bar"/>
        <c:grouping val="clustered"/>
        <c:varyColors val="1"/>
        <c:ser>
          <c:idx val="0"/>
          <c:order val="0"/>
          <c:tx>
            <c:strRef>
              <c:f>Sheet1!$B$1</c:f>
              <c:strCache>
                <c:ptCount val="1"/>
                <c:pt idx="0">
                  <c:v>Satisfaction</c:v>
                </c:pt>
              </c:strCache>
            </c:strRef>
          </c:tx>
          <c:spPr>
            <a:solidFill>
              <a:srgbClr val="E86963"/>
            </a:solidFill>
          </c:spPr>
          <c:invertIfNegative val="0"/>
          <c:dPt>
            <c:idx val="0"/>
            <c:invertIfNegative val="0"/>
            <c:bubble3D val="0"/>
            <c:spPr>
              <a:solidFill>
                <a:srgbClr val="E86963"/>
              </a:solidFill>
              <a:ln>
                <a:noFill/>
              </a:ln>
              <a:effectLst/>
            </c:spPr>
            <c:extLst>
              <c:ext xmlns:c16="http://schemas.microsoft.com/office/drawing/2014/chart" uri="{C3380CC4-5D6E-409C-BE32-E72D297353CC}">
                <c16:uniqueId val="{00000001-025B-2240-A3D5-375A5811953C}"/>
              </c:ext>
            </c:extLst>
          </c:dPt>
          <c:dPt>
            <c:idx val="1"/>
            <c:invertIfNegative val="0"/>
            <c:bubble3D val="0"/>
            <c:spPr>
              <a:solidFill>
                <a:srgbClr val="767DBD"/>
              </a:solidFill>
              <a:ln>
                <a:noFill/>
              </a:ln>
              <a:effectLst/>
            </c:spPr>
            <c:extLst>
              <c:ext xmlns:c16="http://schemas.microsoft.com/office/drawing/2014/chart" uri="{C3380CC4-5D6E-409C-BE32-E72D297353CC}">
                <c16:uniqueId val="{00000003-025B-2240-A3D5-375A5811953C}"/>
              </c:ext>
            </c:extLst>
          </c:dPt>
          <c:dPt>
            <c:idx val="2"/>
            <c:invertIfNegative val="0"/>
            <c:bubble3D val="0"/>
            <c:spPr>
              <a:solidFill>
                <a:srgbClr val="CCD3E9"/>
              </a:solidFill>
              <a:ln>
                <a:noFill/>
              </a:ln>
              <a:effectLst/>
            </c:spPr>
            <c:extLst>
              <c:ext xmlns:c16="http://schemas.microsoft.com/office/drawing/2014/chart" uri="{C3380CC4-5D6E-409C-BE32-E72D297353CC}">
                <c16:uniqueId val="{00000005-025B-2240-A3D5-375A5811953C}"/>
              </c:ext>
            </c:extLst>
          </c:dPt>
          <c:dPt>
            <c:idx val="3"/>
            <c:invertIfNegative val="0"/>
            <c:bubble3D val="0"/>
            <c:spPr>
              <a:solidFill>
                <a:srgbClr val="F6B676"/>
              </a:solidFill>
              <a:ln>
                <a:noFill/>
              </a:ln>
              <a:effectLst/>
            </c:spPr>
            <c:extLst>
              <c:ext xmlns:c16="http://schemas.microsoft.com/office/drawing/2014/chart" uri="{C3380CC4-5D6E-409C-BE32-E72D297353CC}">
                <c16:uniqueId val="{00000007-025B-2240-A3D5-375A5811953C}"/>
              </c:ext>
            </c:extLst>
          </c:dPt>
          <c:dPt>
            <c:idx val="4"/>
            <c:invertIfNegative val="0"/>
            <c:bubble3D val="0"/>
            <c:spPr>
              <a:solidFill>
                <a:srgbClr val="ED8883"/>
              </a:solidFill>
              <a:ln>
                <a:noFill/>
              </a:ln>
              <a:effectLst/>
            </c:spPr>
            <c:extLst>
              <c:ext xmlns:c16="http://schemas.microsoft.com/office/drawing/2014/chart" uri="{C3380CC4-5D6E-409C-BE32-E72D297353CC}">
                <c16:uniqueId val="{00000009-025B-2240-A3D5-375A5811953C}"/>
              </c:ext>
            </c:extLst>
          </c:dPt>
          <c:dLbls>
            <c:dLbl>
              <c:idx val="1"/>
              <c:tx>
                <c:rich>
                  <a:bodyPr/>
                  <a:lstStyle/>
                  <a:p>
                    <a:fld id="{197E900F-9F0F-A443-9386-0C2FBA80EC0F}"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25B-2240-A3D5-375A5811953C}"/>
                </c:ext>
              </c:extLst>
            </c:dLbl>
            <c:dLbl>
              <c:idx val="2"/>
              <c:tx>
                <c:rich>
                  <a:bodyPr/>
                  <a:lstStyle/>
                  <a:p>
                    <a:fld id="{DB570CA0-04AF-B34F-9B5D-9164ED99CD8C}"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25B-2240-A3D5-375A5811953C}"/>
                </c:ext>
              </c:extLst>
            </c:dLbl>
            <c:dLbl>
              <c:idx val="3"/>
              <c:layout>
                <c:manualLayout>
                  <c:x val="-6.2446472849851593E-17"/>
                  <c:y val="9.6846834824291621E-3"/>
                </c:manualLayout>
              </c:layout>
              <c:tx>
                <c:rich>
                  <a:bodyPr/>
                  <a:lstStyle/>
                  <a:p>
                    <a:fld id="{595C6799-7A90-C848-B431-FC1BE77582FD}"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25B-2240-A3D5-375A5811953C}"/>
                </c:ext>
              </c:extLst>
            </c:dLbl>
            <c:dLbl>
              <c:idx val="4"/>
              <c:tx>
                <c:rich>
                  <a:bodyPr/>
                  <a:lstStyle/>
                  <a:p>
                    <a:fld id="{74E0E279-7B8A-7C4A-97FC-B00EF8F06B8B}"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25B-2240-A3D5-375A5811953C}"/>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itti Grotesk Bold" panose="020B05030402020200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regularly uses several AI tools as part of our work</c:v>
                </c:pt>
                <c:pt idx="1">
                  <c:v>regularly uses one AI tool as part of our work</c:v>
                </c:pt>
                <c:pt idx="2">
                  <c:v>is exploring the AI tool landscape</c:v>
                </c:pt>
                <c:pt idx="3">
                  <c:v>is largely prevented from using new AI tools</c:v>
                </c:pt>
                <c:pt idx="4">
                  <c:v>doesn't use AI tools</c:v>
                </c:pt>
              </c:strCache>
            </c:strRef>
          </c:cat>
          <c:val>
            <c:numRef>
              <c:f>Sheet1!$B$2:$B$6</c:f>
              <c:numCache>
                <c:formatCode>0.0%</c:formatCode>
                <c:ptCount val="5"/>
                <c:pt idx="0">
                  <c:v>0.17799999999999999</c:v>
                </c:pt>
                <c:pt idx="1">
                  <c:v>8.2000000000000003E-2</c:v>
                </c:pt>
                <c:pt idx="2">
                  <c:v>0.58899999999999997</c:v>
                </c:pt>
                <c:pt idx="3">
                  <c:v>9.6000000000000002E-2</c:v>
                </c:pt>
                <c:pt idx="4">
                  <c:v>5.5E-2</c:v>
                </c:pt>
              </c:numCache>
            </c:numRef>
          </c:val>
          <c:extLst>
            <c:ext xmlns:c16="http://schemas.microsoft.com/office/drawing/2014/chart" uri="{C3380CC4-5D6E-409C-BE32-E72D297353CC}">
              <c16:uniqueId val="{0000000C-025B-2240-A3D5-375A5811953C}"/>
            </c:ext>
          </c:extLst>
        </c:ser>
        <c:dLbls>
          <c:showLegendKey val="0"/>
          <c:showVal val="0"/>
          <c:showCatName val="0"/>
          <c:showSerName val="0"/>
          <c:showPercent val="0"/>
          <c:showBubbleSize val="0"/>
        </c:dLbls>
        <c:gapWidth val="12"/>
        <c:axId val="721102015"/>
        <c:axId val="721103743"/>
      </c:barChart>
      <c:catAx>
        <c:axId val="721102015"/>
        <c:scaling>
          <c:orientation val="minMax"/>
        </c:scaling>
        <c:delete val="1"/>
        <c:axPos val="l"/>
        <c:numFmt formatCode="General" sourceLinked="1"/>
        <c:majorTickMark val="none"/>
        <c:minorTickMark val="none"/>
        <c:tickLblPos val="nextTo"/>
        <c:crossAx val="721103743"/>
        <c:crosses val="autoZero"/>
        <c:auto val="1"/>
        <c:lblAlgn val="ctr"/>
        <c:lblOffset val="100"/>
        <c:noMultiLvlLbl val="0"/>
      </c:catAx>
      <c:valAx>
        <c:axId val="721103743"/>
        <c:scaling>
          <c:orientation val="minMax"/>
        </c:scaling>
        <c:delete val="1"/>
        <c:axPos val="b"/>
        <c:numFmt formatCode="0.0%" sourceLinked="1"/>
        <c:majorTickMark val="none"/>
        <c:minorTickMark val="none"/>
        <c:tickLblPos val="nextTo"/>
        <c:crossAx val="72110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0">
          <a:latin typeface="Nitti Grotesk Bold" panose="020B0503040202020003" pitchFamily="34"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580928946992789E-2"/>
          <c:y val="0.22932350929596501"/>
          <c:w val="0.95683814210601437"/>
          <c:h val="0.66723922180136774"/>
        </c:manualLayout>
      </c:layout>
      <c:barChart>
        <c:barDir val="col"/>
        <c:grouping val="clustered"/>
        <c:varyColors val="1"/>
        <c:ser>
          <c:idx val="0"/>
          <c:order val="0"/>
          <c:tx>
            <c:strRef>
              <c:f>Sheet1!$B$1</c:f>
              <c:strCache>
                <c:ptCount val="1"/>
                <c:pt idx="0">
                  <c:v>Satisfaction</c:v>
                </c:pt>
              </c:strCache>
            </c:strRef>
          </c:tx>
          <c:spPr>
            <a:solidFill>
              <a:srgbClr val="E86963"/>
            </a:solidFill>
          </c:spPr>
          <c:invertIfNegative val="0"/>
          <c:dPt>
            <c:idx val="0"/>
            <c:invertIfNegative val="0"/>
            <c:bubble3D val="0"/>
            <c:spPr>
              <a:solidFill>
                <a:srgbClr val="E86963"/>
              </a:solidFill>
              <a:ln>
                <a:noFill/>
              </a:ln>
              <a:effectLst/>
            </c:spPr>
            <c:extLst>
              <c:ext xmlns:c16="http://schemas.microsoft.com/office/drawing/2014/chart" uri="{C3380CC4-5D6E-409C-BE32-E72D297353CC}">
                <c16:uniqueId val="{00000006-78BB-5A4C-BE30-4F870CFDC542}"/>
              </c:ext>
            </c:extLst>
          </c:dPt>
          <c:dPt>
            <c:idx val="1"/>
            <c:invertIfNegative val="0"/>
            <c:bubble3D val="0"/>
            <c:spPr>
              <a:solidFill>
                <a:srgbClr val="ED8883"/>
              </a:solidFill>
              <a:ln>
                <a:noFill/>
              </a:ln>
              <a:effectLst/>
            </c:spPr>
            <c:extLst>
              <c:ext xmlns:c16="http://schemas.microsoft.com/office/drawing/2014/chart" uri="{C3380CC4-5D6E-409C-BE32-E72D297353CC}">
                <c16:uniqueId val="{00000002-CB2E-5B46-AF8A-34AABBD5009F}"/>
              </c:ext>
            </c:extLst>
          </c:dPt>
          <c:dPt>
            <c:idx val="2"/>
            <c:invertIfNegative val="0"/>
            <c:bubble3D val="0"/>
            <c:spPr>
              <a:solidFill>
                <a:srgbClr val="F5B576"/>
              </a:solidFill>
              <a:ln>
                <a:noFill/>
              </a:ln>
              <a:effectLst/>
            </c:spPr>
            <c:extLst>
              <c:ext xmlns:c16="http://schemas.microsoft.com/office/drawing/2014/chart" uri="{C3380CC4-5D6E-409C-BE32-E72D297353CC}">
                <c16:uniqueId val="{00000005-CB2E-5B46-AF8A-34AABBD5009F}"/>
              </c:ext>
            </c:extLst>
          </c:dPt>
          <c:dPt>
            <c:idx val="3"/>
            <c:invertIfNegative val="0"/>
            <c:bubble3D val="0"/>
            <c:spPr>
              <a:solidFill>
                <a:srgbClr val="CCD2E9"/>
              </a:solidFill>
              <a:ln>
                <a:noFill/>
              </a:ln>
              <a:effectLst/>
            </c:spPr>
            <c:extLst>
              <c:ext xmlns:c16="http://schemas.microsoft.com/office/drawing/2014/chart" uri="{C3380CC4-5D6E-409C-BE32-E72D297353CC}">
                <c16:uniqueId val="{00000003-CB2E-5B46-AF8A-34AABBD5009F}"/>
              </c:ext>
            </c:extLst>
          </c:dPt>
          <c:dPt>
            <c:idx val="4"/>
            <c:invertIfNegative val="0"/>
            <c:bubble3D val="0"/>
            <c:spPr>
              <a:solidFill>
                <a:srgbClr val="767DBC"/>
              </a:solidFill>
              <a:ln>
                <a:noFill/>
              </a:ln>
              <a:effectLst/>
            </c:spPr>
            <c:extLst>
              <c:ext xmlns:c16="http://schemas.microsoft.com/office/drawing/2014/chart" uri="{C3380CC4-5D6E-409C-BE32-E72D297353CC}">
                <c16:uniqueId val="{00000004-CB2E-5B46-AF8A-34AABBD5009F}"/>
              </c:ext>
            </c:extLst>
          </c:dPt>
          <c:dLbls>
            <c:dLbl>
              <c:idx val="0"/>
              <c:tx>
                <c:rich>
                  <a:bodyPr/>
                  <a:lstStyle/>
                  <a:p>
                    <a:fld id="{197E900F-9F0F-A443-9386-0C2FBA80EC0F}" type="VALUE">
                      <a:rPr lang="en-US" baseline="0" smtClean="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8BB-5A4C-BE30-4F870CFDC542}"/>
                </c:ext>
              </c:extLst>
            </c:dLbl>
            <c:dLbl>
              <c:idx val="1"/>
              <c:tx>
                <c:rich>
                  <a:bodyPr/>
                  <a:lstStyle/>
                  <a:p>
                    <a:fld id="{DB570CA0-04AF-B34F-9B5D-9164ED99CD8C}" type="VALUE">
                      <a:rPr lang="en-US" baseline="0" smtClean="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B2E-5B46-AF8A-34AABBD5009F}"/>
                </c:ext>
              </c:extLst>
            </c:dLbl>
            <c:dLbl>
              <c:idx val="2"/>
              <c:layout>
                <c:manualLayout>
                  <c:x val="-6.2446472849851593E-17"/>
                  <c:y val="9.6846834824291621E-3"/>
                </c:manualLayout>
              </c:layout>
              <c:tx>
                <c:rich>
                  <a:bodyPr/>
                  <a:lstStyle/>
                  <a:p>
                    <a:fld id="{595C6799-7A90-C848-B431-FC1BE77582FD}" type="VALUE">
                      <a:rPr lang="en-US" baseline="0" smtClean="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B2E-5B46-AF8A-34AABBD5009F}"/>
                </c:ext>
              </c:extLst>
            </c:dLbl>
            <c:dLbl>
              <c:idx val="3"/>
              <c:tx>
                <c:rich>
                  <a:bodyPr/>
                  <a:lstStyle/>
                  <a:p>
                    <a:fld id="{74E0E279-7B8A-7C4A-97FC-B00EF8F06B8B}" type="VALUE">
                      <a:rPr lang="en-US" baseline="0" smtClean="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B2E-5B46-AF8A-34AABBD5009F}"/>
                </c:ext>
              </c:extLst>
            </c:dLbl>
            <c:dLbl>
              <c:idx val="4"/>
              <c:tx>
                <c:rich>
                  <a:bodyPr/>
                  <a:lstStyle/>
                  <a:p>
                    <a:fld id="{15552EFD-503A-6848-B756-9CCD45D25E5D}" type="VALUE">
                      <a:rPr lang="en-US" baseline="0" smtClean="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B2E-5B46-AF8A-34AABBD5009F}"/>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itti Grotesk Bold" panose="020B0503040202020003" pitchFamily="34" charset="77"/>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 great deal</c:v>
                </c:pt>
                <c:pt idx="1">
                  <c:v>A lot</c:v>
                </c:pt>
                <c:pt idx="2">
                  <c:v>A moderate amount</c:v>
                </c:pt>
                <c:pt idx="3">
                  <c:v>A little</c:v>
                </c:pt>
                <c:pt idx="4">
                  <c:v>None at all</c:v>
                </c:pt>
              </c:strCache>
            </c:strRef>
          </c:cat>
          <c:val>
            <c:numRef>
              <c:f>Sheet1!$B$2:$B$6</c:f>
              <c:numCache>
                <c:formatCode>0.0%</c:formatCode>
                <c:ptCount val="5"/>
                <c:pt idx="0">
                  <c:v>8.3000000000000004E-2</c:v>
                </c:pt>
                <c:pt idx="1">
                  <c:v>0.20799999999999999</c:v>
                </c:pt>
                <c:pt idx="2">
                  <c:v>0.45800000000000002</c:v>
                </c:pt>
                <c:pt idx="3">
                  <c:v>8.3000000000000004E-2</c:v>
                </c:pt>
                <c:pt idx="4">
                  <c:v>0.16700000000000001</c:v>
                </c:pt>
              </c:numCache>
            </c:numRef>
          </c:val>
          <c:extLst>
            <c:ext xmlns:c16="http://schemas.microsoft.com/office/drawing/2014/chart" uri="{C3380CC4-5D6E-409C-BE32-E72D297353CC}">
              <c16:uniqueId val="{00000000-78BB-5A4C-BE30-4F870CFDC542}"/>
            </c:ext>
          </c:extLst>
        </c:ser>
        <c:dLbls>
          <c:showLegendKey val="0"/>
          <c:showVal val="0"/>
          <c:showCatName val="0"/>
          <c:showSerName val="0"/>
          <c:showPercent val="0"/>
          <c:showBubbleSize val="0"/>
        </c:dLbls>
        <c:gapWidth val="12"/>
        <c:axId val="721102015"/>
        <c:axId val="721103743"/>
      </c:barChart>
      <c:catAx>
        <c:axId val="721102015"/>
        <c:scaling>
          <c:orientation val="minMax"/>
        </c:scaling>
        <c:delete val="1"/>
        <c:axPos val="b"/>
        <c:numFmt formatCode="General" sourceLinked="1"/>
        <c:majorTickMark val="none"/>
        <c:minorTickMark val="none"/>
        <c:tickLblPos val="nextTo"/>
        <c:crossAx val="721103743"/>
        <c:crosses val="autoZero"/>
        <c:auto val="1"/>
        <c:lblAlgn val="ctr"/>
        <c:lblOffset val="100"/>
        <c:noMultiLvlLbl val="0"/>
      </c:catAx>
      <c:valAx>
        <c:axId val="721103743"/>
        <c:scaling>
          <c:orientation val="minMax"/>
        </c:scaling>
        <c:delete val="1"/>
        <c:axPos val="l"/>
        <c:numFmt formatCode="0.0%" sourceLinked="1"/>
        <c:majorTickMark val="none"/>
        <c:minorTickMark val="none"/>
        <c:tickLblPos val="nextTo"/>
        <c:crossAx val="72110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0">
          <a:latin typeface="Nitti Grotesk Bold" panose="020B0503040202020003" pitchFamily="34" charset="77"/>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580928946992789E-2"/>
          <c:y val="0.22932350929596501"/>
          <c:w val="0.95683814210601437"/>
          <c:h val="0.66723922180136774"/>
        </c:manualLayout>
      </c:layout>
      <c:barChart>
        <c:barDir val="col"/>
        <c:grouping val="clustered"/>
        <c:varyColors val="1"/>
        <c:ser>
          <c:idx val="0"/>
          <c:order val="0"/>
          <c:tx>
            <c:strRef>
              <c:f>Sheet1!$B$1</c:f>
              <c:strCache>
                <c:ptCount val="1"/>
                <c:pt idx="0">
                  <c:v>Satisfaction</c:v>
                </c:pt>
              </c:strCache>
            </c:strRef>
          </c:tx>
          <c:spPr>
            <a:solidFill>
              <a:srgbClr val="E86963"/>
            </a:solidFill>
          </c:spPr>
          <c:invertIfNegative val="0"/>
          <c:dPt>
            <c:idx val="0"/>
            <c:invertIfNegative val="0"/>
            <c:bubble3D val="0"/>
            <c:spPr>
              <a:solidFill>
                <a:srgbClr val="E86963"/>
              </a:solidFill>
              <a:ln>
                <a:noFill/>
              </a:ln>
              <a:effectLst/>
            </c:spPr>
            <c:extLst>
              <c:ext xmlns:c16="http://schemas.microsoft.com/office/drawing/2014/chart" uri="{C3380CC4-5D6E-409C-BE32-E72D297353CC}">
                <c16:uniqueId val="{00000006-78BB-5A4C-BE30-4F870CFDC542}"/>
              </c:ext>
            </c:extLst>
          </c:dPt>
          <c:dPt>
            <c:idx val="1"/>
            <c:invertIfNegative val="0"/>
            <c:bubble3D val="0"/>
            <c:spPr>
              <a:solidFill>
                <a:srgbClr val="ED8883"/>
              </a:solidFill>
              <a:ln>
                <a:noFill/>
              </a:ln>
              <a:effectLst/>
            </c:spPr>
            <c:extLst>
              <c:ext xmlns:c16="http://schemas.microsoft.com/office/drawing/2014/chart" uri="{C3380CC4-5D6E-409C-BE32-E72D297353CC}">
                <c16:uniqueId val="{00000002-CB2E-5B46-AF8A-34AABBD5009F}"/>
              </c:ext>
            </c:extLst>
          </c:dPt>
          <c:dPt>
            <c:idx val="2"/>
            <c:invertIfNegative val="0"/>
            <c:bubble3D val="0"/>
            <c:spPr>
              <a:solidFill>
                <a:srgbClr val="F5B676"/>
              </a:solidFill>
              <a:ln>
                <a:noFill/>
              </a:ln>
              <a:effectLst/>
            </c:spPr>
            <c:extLst>
              <c:ext xmlns:c16="http://schemas.microsoft.com/office/drawing/2014/chart" uri="{C3380CC4-5D6E-409C-BE32-E72D297353CC}">
                <c16:uniqueId val="{00000005-CB2E-5B46-AF8A-34AABBD5009F}"/>
              </c:ext>
            </c:extLst>
          </c:dPt>
          <c:dPt>
            <c:idx val="3"/>
            <c:invertIfNegative val="0"/>
            <c:bubble3D val="0"/>
            <c:spPr>
              <a:solidFill>
                <a:srgbClr val="CCD3E9"/>
              </a:solidFill>
              <a:ln>
                <a:noFill/>
              </a:ln>
              <a:effectLst/>
            </c:spPr>
            <c:extLst>
              <c:ext xmlns:c16="http://schemas.microsoft.com/office/drawing/2014/chart" uri="{C3380CC4-5D6E-409C-BE32-E72D297353CC}">
                <c16:uniqueId val="{00000003-CB2E-5B46-AF8A-34AABBD5009F}"/>
              </c:ext>
            </c:extLst>
          </c:dPt>
          <c:dPt>
            <c:idx val="4"/>
            <c:invertIfNegative val="0"/>
            <c:bubble3D val="0"/>
            <c:spPr>
              <a:solidFill>
                <a:srgbClr val="767DBD"/>
              </a:solidFill>
              <a:ln>
                <a:noFill/>
              </a:ln>
              <a:effectLst/>
            </c:spPr>
            <c:extLst>
              <c:ext xmlns:c16="http://schemas.microsoft.com/office/drawing/2014/chart" uri="{C3380CC4-5D6E-409C-BE32-E72D297353CC}">
                <c16:uniqueId val="{00000004-CB2E-5B46-AF8A-34AABBD5009F}"/>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itti Grotesk Bold" panose="020B05030402020200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Definitely would not</c:v>
                </c:pt>
                <c:pt idx="1">
                  <c:v>Probably would not</c:v>
                </c:pt>
                <c:pt idx="2">
                  <c:v>Not sure</c:v>
                </c:pt>
                <c:pt idx="3">
                  <c:v>Probably would</c:v>
                </c:pt>
                <c:pt idx="4">
                  <c:v>Definitely would</c:v>
                </c:pt>
              </c:strCache>
            </c:strRef>
          </c:cat>
          <c:val>
            <c:numRef>
              <c:f>Sheet1!$B$2:$B$6</c:f>
              <c:numCache>
                <c:formatCode>0.0%</c:formatCode>
                <c:ptCount val="5"/>
                <c:pt idx="0">
                  <c:v>4.5999999999999999E-2</c:v>
                </c:pt>
                <c:pt idx="1">
                  <c:v>9.0999999999999998E-2</c:v>
                </c:pt>
                <c:pt idx="2">
                  <c:v>9.0999999999999998E-2</c:v>
                </c:pt>
                <c:pt idx="3">
                  <c:v>0.5</c:v>
                </c:pt>
                <c:pt idx="4">
                  <c:v>0.27300000000000002</c:v>
                </c:pt>
              </c:numCache>
            </c:numRef>
          </c:val>
          <c:extLst>
            <c:ext xmlns:c16="http://schemas.microsoft.com/office/drawing/2014/chart" uri="{C3380CC4-5D6E-409C-BE32-E72D297353CC}">
              <c16:uniqueId val="{00000000-78BB-5A4C-BE30-4F870CFDC542}"/>
            </c:ext>
          </c:extLst>
        </c:ser>
        <c:dLbls>
          <c:showLegendKey val="0"/>
          <c:showVal val="0"/>
          <c:showCatName val="0"/>
          <c:showSerName val="0"/>
          <c:showPercent val="0"/>
          <c:showBubbleSize val="0"/>
        </c:dLbls>
        <c:gapWidth val="12"/>
        <c:axId val="721102015"/>
        <c:axId val="721103743"/>
      </c:barChart>
      <c:catAx>
        <c:axId val="721102015"/>
        <c:scaling>
          <c:orientation val="minMax"/>
        </c:scaling>
        <c:delete val="1"/>
        <c:axPos val="b"/>
        <c:numFmt formatCode="General" sourceLinked="1"/>
        <c:majorTickMark val="none"/>
        <c:minorTickMark val="none"/>
        <c:tickLblPos val="nextTo"/>
        <c:crossAx val="721103743"/>
        <c:crosses val="autoZero"/>
        <c:auto val="1"/>
        <c:lblAlgn val="ctr"/>
        <c:lblOffset val="100"/>
        <c:noMultiLvlLbl val="0"/>
      </c:catAx>
      <c:valAx>
        <c:axId val="721103743"/>
        <c:scaling>
          <c:orientation val="minMax"/>
        </c:scaling>
        <c:delete val="1"/>
        <c:axPos val="l"/>
        <c:numFmt formatCode="0.0%" sourceLinked="1"/>
        <c:majorTickMark val="none"/>
        <c:minorTickMark val="none"/>
        <c:tickLblPos val="nextTo"/>
        <c:crossAx val="72110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0">
          <a:latin typeface="Nitti Grotesk Bold" panose="020B0503040202020003" pitchFamily="34" charset="77"/>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580928946992789E-2"/>
          <c:y val="0.22932350929596501"/>
          <c:w val="0.89204204445237556"/>
          <c:h val="0.66723922180136774"/>
        </c:manualLayout>
      </c:layout>
      <c:barChart>
        <c:barDir val="bar"/>
        <c:grouping val="clustered"/>
        <c:varyColors val="1"/>
        <c:ser>
          <c:idx val="0"/>
          <c:order val="0"/>
          <c:tx>
            <c:strRef>
              <c:f>Sheet1!$B$1</c:f>
              <c:strCache>
                <c:ptCount val="1"/>
                <c:pt idx="0">
                  <c:v>Satisfaction</c:v>
                </c:pt>
              </c:strCache>
            </c:strRef>
          </c:tx>
          <c:spPr>
            <a:solidFill>
              <a:srgbClr val="E86963"/>
            </a:solidFill>
          </c:spPr>
          <c:invertIfNegative val="0"/>
          <c:dPt>
            <c:idx val="0"/>
            <c:invertIfNegative val="0"/>
            <c:bubble3D val="0"/>
            <c:spPr>
              <a:solidFill>
                <a:srgbClr val="767DBD"/>
              </a:solidFill>
              <a:ln>
                <a:noFill/>
              </a:ln>
              <a:effectLst/>
            </c:spPr>
            <c:extLst>
              <c:ext xmlns:c16="http://schemas.microsoft.com/office/drawing/2014/chart" uri="{C3380CC4-5D6E-409C-BE32-E72D297353CC}">
                <c16:uniqueId val="{00000001-FD6E-114F-A9E0-00FB41EC736E}"/>
              </c:ext>
            </c:extLst>
          </c:dPt>
          <c:dPt>
            <c:idx val="1"/>
            <c:invertIfNegative val="0"/>
            <c:bubble3D val="0"/>
            <c:spPr>
              <a:solidFill>
                <a:srgbClr val="767DBD">
                  <a:alpha val="75000"/>
                </a:srgbClr>
              </a:solidFill>
              <a:ln>
                <a:noFill/>
              </a:ln>
              <a:effectLst/>
            </c:spPr>
            <c:extLst>
              <c:ext xmlns:c16="http://schemas.microsoft.com/office/drawing/2014/chart" uri="{C3380CC4-5D6E-409C-BE32-E72D297353CC}">
                <c16:uniqueId val="{00000003-FD6E-114F-A9E0-00FB41EC736E}"/>
              </c:ext>
            </c:extLst>
          </c:dPt>
          <c:dPt>
            <c:idx val="2"/>
            <c:invertIfNegative val="0"/>
            <c:bubble3D val="0"/>
            <c:spPr>
              <a:solidFill>
                <a:srgbClr val="767DBD">
                  <a:alpha val="50000"/>
                </a:srgbClr>
              </a:solidFill>
              <a:ln>
                <a:noFill/>
              </a:ln>
              <a:effectLst/>
            </c:spPr>
            <c:extLst>
              <c:ext xmlns:c16="http://schemas.microsoft.com/office/drawing/2014/chart" uri="{C3380CC4-5D6E-409C-BE32-E72D297353CC}">
                <c16:uniqueId val="{00000005-FD6E-114F-A9E0-00FB41EC736E}"/>
              </c:ext>
            </c:extLst>
          </c:dPt>
          <c:dPt>
            <c:idx val="3"/>
            <c:invertIfNegative val="0"/>
            <c:bubble3D val="0"/>
            <c:spPr>
              <a:solidFill>
                <a:srgbClr val="F6B676"/>
              </a:solidFill>
              <a:ln>
                <a:noFill/>
              </a:ln>
              <a:effectLst/>
            </c:spPr>
            <c:extLst>
              <c:ext xmlns:c16="http://schemas.microsoft.com/office/drawing/2014/chart" uri="{C3380CC4-5D6E-409C-BE32-E72D297353CC}">
                <c16:uniqueId val="{00000007-FD6E-114F-A9E0-00FB41EC736E}"/>
              </c:ext>
            </c:extLst>
          </c:dPt>
          <c:dPt>
            <c:idx val="4"/>
            <c:invertIfNegative val="0"/>
            <c:bubble3D val="0"/>
            <c:spPr>
              <a:solidFill>
                <a:srgbClr val="F6B676">
                  <a:alpha val="75000"/>
                </a:srgbClr>
              </a:solidFill>
              <a:ln>
                <a:noFill/>
              </a:ln>
              <a:effectLst/>
            </c:spPr>
            <c:extLst>
              <c:ext xmlns:c16="http://schemas.microsoft.com/office/drawing/2014/chart" uri="{C3380CC4-5D6E-409C-BE32-E72D297353CC}">
                <c16:uniqueId val="{00000009-FD6E-114F-A9E0-00FB41EC736E}"/>
              </c:ext>
            </c:extLst>
          </c:dPt>
          <c:dPt>
            <c:idx val="5"/>
            <c:invertIfNegative val="0"/>
            <c:bubble3D val="0"/>
            <c:spPr>
              <a:solidFill>
                <a:srgbClr val="F6B676">
                  <a:alpha val="50000"/>
                </a:srgbClr>
              </a:solidFill>
              <a:ln>
                <a:noFill/>
              </a:ln>
              <a:effectLst/>
            </c:spPr>
            <c:extLst>
              <c:ext xmlns:c16="http://schemas.microsoft.com/office/drawing/2014/chart" uri="{C3380CC4-5D6E-409C-BE32-E72D297353CC}">
                <c16:uniqueId val="{0000000B-FD6E-114F-A9E0-00FB41EC736E}"/>
              </c:ext>
            </c:extLst>
          </c:dPt>
          <c:dPt>
            <c:idx val="6"/>
            <c:invertIfNegative val="0"/>
            <c:bubble3D val="0"/>
            <c:spPr>
              <a:solidFill>
                <a:srgbClr val="E86963">
                  <a:alpha val="75000"/>
                </a:srgbClr>
              </a:solidFill>
              <a:ln>
                <a:noFill/>
              </a:ln>
              <a:effectLst/>
            </c:spPr>
            <c:extLst>
              <c:ext xmlns:c16="http://schemas.microsoft.com/office/drawing/2014/chart" uri="{C3380CC4-5D6E-409C-BE32-E72D297353CC}">
                <c16:uniqueId val="{0000000C-FD6E-114F-A9E0-00FB41EC736E}"/>
              </c:ext>
            </c:extLst>
          </c:dPt>
          <c:dPt>
            <c:idx val="7"/>
            <c:invertIfNegative val="0"/>
            <c:bubble3D val="0"/>
            <c:spPr>
              <a:solidFill>
                <a:srgbClr val="E86963">
                  <a:alpha val="50000"/>
                </a:srgbClr>
              </a:solidFill>
              <a:ln>
                <a:noFill/>
              </a:ln>
              <a:effectLst/>
            </c:spPr>
            <c:extLst>
              <c:ext xmlns:c16="http://schemas.microsoft.com/office/drawing/2014/chart" uri="{C3380CC4-5D6E-409C-BE32-E72D297353CC}">
                <c16:uniqueId val="{0000000D-FD6E-114F-A9E0-00FB41EC736E}"/>
              </c:ext>
            </c:extLst>
          </c:dPt>
          <c:dLbls>
            <c:dLbl>
              <c:idx val="0"/>
              <c:tx>
                <c:rich>
                  <a:bodyPr/>
                  <a:lstStyle/>
                  <a:p>
                    <a:fld id="{197E900F-9F0F-A443-9386-0C2FBA80EC0F}"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D6E-114F-A9E0-00FB41EC736E}"/>
                </c:ext>
              </c:extLst>
            </c:dLbl>
            <c:dLbl>
              <c:idx val="1"/>
              <c:tx>
                <c:rich>
                  <a:bodyPr/>
                  <a:lstStyle/>
                  <a:p>
                    <a:fld id="{DB570CA0-04AF-B34F-9B5D-9164ED99CD8C}"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D6E-114F-A9E0-00FB41EC736E}"/>
                </c:ext>
              </c:extLst>
            </c:dLbl>
            <c:dLbl>
              <c:idx val="2"/>
              <c:layout>
                <c:manualLayout>
                  <c:x val="-6.2446472849851593E-17"/>
                  <c:y val="9.6846834824291621E-3"/>
                </c:manualLayout>
              </c:layout>
              <c:tx>
                <c:rich>
                  <a:bodyPr/>
                  <a:lstStyle/>
                  <a:p>
                    <a:fld id="{595C6799-7A90-C848-B431-FC1BE77582FD}"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D6E-114F-A9E0-00FB41EC736E}"/>
                </c:ext>
              </c:extLst>
            </c:dLbl>
            <c:dLbl>
              <c:idx val="3"/>
              <c:tx>
                <c:rich>
                  <a:bodyPr/>
                  <a:lstStyle/>
                  <a:p>
                    <a:fld id="{74E0E279-7B8A-7C4A-97FC-B00EF8F06B8B}"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D6E-114F-A9E0-00FB41EC736E}"/>
                </c:ext>
              </c:extLst>
            </c:dLbl>
            <c:dLbl>
              <c:idx val="4"/>
              <c:tx>
                <c:rich>
                  <a:bodyPr/>
                  <a:lstStyle/>
                  <a:p>
                    <a:fld id="{15552EFD-503A-6848-B756-9CCD45D25E5D}"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D6E-114F-A9E0-00FB41EC736E}"/>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itti Grotesk Bold" panose="020B05030402020200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Human resources department</c:v>
                </c:pt>
                <c:pt idx="1">
                  <c:v>Not clear anyone is doing this at present</c:v>
                </c:pt>
                <c:pt idx="2">
                  <c:v>Marketing department</c:v>
                </c:pt>
                <c:pt idx="3">
                  <c:v>Other functional departments (strategy, corporate development, finance, etc.)</c:v>
                </c:pt>
                <c:pt idx="4">
                  <c:v>Business units</c:v>
                </c:pt>
                <c:pt idx="5">
                  <c:v>R&amp;D department</c:v>
                </c:pt>
                <c:pt idx="6">
                  <c:v>Innovation department</c:v>
                </c:pt>
                <c:pt idx="7">
                  <c:v>Technology/IT department</c:v>
                </c:pt>
              </c:strCache>
            </c:strRef>
          </c:cat>
          <c:val>
            <c:numRef>
              <c:f>Sheet1!$B$2:$B$9</c:f>
              <c:numCache>
                <c:formatCode>0.0%</c:formatCode>
                <c:ptCount val="8"/>
                <c:pt idx="0">
                  <c:v>2.5600000000000001E-2</c:v>
                </c:pt>
                <c:pt idx="1">
                  <c:v>7.6899999999999996E-2</c:v>
                </c:pt>
                <c:pt idx="2">
                  <c:v>0.1026</c:v>
                </c:pt>
                <c:pt idx="3">
                  <c:v>0.23080000000000001</c:v>
                </c:pt>
                <c:pt idx="4">
                  <c:v>0.23080000000000001</c:v>
                </c:pt>
                <c:pt idx="5">
                  <c:v>0.25640000000000002</c:v>
                </c:pt>
                <c:pt idx="6">
                  <c:v>0.53849999999999998</c:v>
                </c:pt>
                <c:pt idx="7">
                  <c:v>0.61539999999999995</c:v>
                </c:pt>
              </c:numCache>
            </c:numRef>
          </c:val>
          <c:extLst>
            <c:ext xmlns:c16="http://schemas.microsoft.com/office/drawing/2014/chart" uri="{C3380CC4-5D6E-409C-BE32-E72D297353CC}">
              <c16:uniqueId val="{0000000A-FD6E-114F-A9E0-00FB41EC736E}"/>
            </c:ext>
          </c:extLst>
        </c:ser>
        <c:dLbls>
          <c:showLegendKey val="0"/>
          <c:showVal val="0"/>
          <c:showCatName val="0"/>
          <c:showSerName val="0"/>
          <c:showPercent val="0"/>
          <c:showBubbleSize val="0"/>
        </c:dLbls>
        <c:gapWidth val="12"/>
        <c:axId val="721102015"/>
        <c:axId val="721103743"/>
      </c:barChart>
      <c:catAx>
        <c:axId val="721102015"/>
        <c:scaling>
          <c:orientation val="minMax"/>
        </c:scaling>
        <c:delete val="1"/>
        <c:axPos val="l"/>
        <c:numFmt formatCode="General" sourceLinked="1"/>
        <c:majorTickMark val="none"/>
        <c:minorTickMark val="none"/>
        <c:tickLblPos val="nextTo"/>
        <c:crossAx val="721103743"/>
        <c:crosses val="autoZero"/>
        <c:auto val="1"/>
        <c:lblAlgn val="ctr"/>
        <c:lblOffset val="100"/>
        <c:noMultiLvlLbl val="0"/>
      </c:catAx>
      <c:valAx>
        <c:axId val="721103743"/>
        <c:scaling>
          <c:orientation val="minMax"/>
        </c:scaling>
        <c:delete val="1"/>
        <c:axPos val="b"/>
        <c:numFmt formatCode="0.0%" sourceLinked="1"/>
        <c:majorTickMark val="none"/>
        <c:minorTickMark val="none"/>
        <c:tickLblPos val="nextTo"/>
        <c:crossAx val="72110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0">
          <a:latin typeface="Nitti Grotesk Bold" panose="020B0503040202020003" pitchFamily="34" charset="77"/>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580928946992789E-2"/>
          <c:y val="0.22932350929596501"/>
          <c:w val="0.89204204445237556"/>
          <c:h val="0.66723922180136774"/>
        </c:manualLayout>
      </c:layout>
      <c:barChart>
        <c:barDir val="bar"/>
        <c:grouping val="clustered"/>
        <c:varyColors val="1"/>
        <c:ser>
          <c:idx val="0"/>
          <c:order val="0"/>
          <c:tx>
            <c:strRef>
              <c:f>Sheet1!$B$1</c:f>
              <c:strCache>
                <c:ptCount val="1"/>
                <c:pt idx="0">
                  <c:v>Satisfaction</c:v>
                </c:pt>
              </c:strCache>
            </c:strRef>
          </c:tx>
          <c:spPr>
            <a:solidFill>
              <a:srgbClr val="E86963"/>
            </a:solidFill>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F86D-B74F-855B-1C6D3B08B9E4}"/>
              </c:ext>
            </c:extLst>
          </c:dPt>
          <c:dPt>
            <c:idx val="1"/>
            <c:invertIfNegative val="0"/>
            <c:bubble3D val="0"/>
            <c:spPr>
              <a:solidFill>
                <a:srgbClr val="767DBD">
                  <a:alpha val="75000"/>
                </a:srgbClr>
              </a:solidFill>
              <a:ln>
                <a:noFill/>
              </a:ln>
              <a:effectLst/>
            </c:spPr>
            <c:extLst>
              <c:ext xmlns:c16="http://schemas.microsoft.com/office/drawing/2014/chart" uri="{C3380CC4-5D6E-409C-BE32-E72D297353CC}">
                <c16:uniqueId val="{00000003-F86D-B74F-855B-1C6D3B08B9E4}"/>
              </c:ext>
            </c:extLst>
          </c:dPt>
          <c:dPt>
            <c:idx val="2"/>
            <c:invertIfNegative val="0"/>
            <c:bubble3D val="0"/>
            <c:spPr>
              <a:solidFill>
                <a:srgbClr val="ED8883"/>
              </a:solidFill>
              <a:ln>
                <a:noFill/>
              </a:ln>
              <a:effectLst/>
            </c:spPr>
            <c:extLst>
              <c:ext xmlns:c16="http://schemas.microsoft.com/office/drawing/2014/chart" uri="{C3380CC4-5D6E-409C-BE32-E72D297353CC}">
                <c16:uniqueId val="{00000005-F86D-B74F-855B-1C6D3B08B9E4}"/>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F86D-B74F-855B-1C6D3B08B9E4}"/>
              </c:ext>
            </c:extLst>
          </c:dPt>
          <c:dPt>
            <c:idx val="4"/>
            <c:invertIfNegative val="0"/>
            <c:bubble3D val="0"/>
            <c:spPr>
              <a:solidFill>
                <a:srgbClr val="92D050"/>
              </a:solidFill>
              <a:ln>
                <a:noFill/>
              </a:ln>
              <a:effectLst/>
            </c:spPr>
            <c:extLst>
              <c:ext xmlns:c16="http://schemas.microsoft.com/office/drawing/2014/chart" uri="{C3380CC4-5D6E-409C-BE32-E72D297353CC}">
                <c16:uniqueId val="{00000009-F86D-B74F-855B-1C6D3B08B9E4}"/>
              </c:ext>
            </c:extLst>
          </c:dPt>
          <c:dPt>
            <c:idx val="5"/>
            <c:invertIfNegative val="0"/>
            <c:bubble3D val="0"/>
            <c:spPr>
              <a:solidFill>
                <a:srgbClr val="00B050"/>
              </a:solidFill>
              <a:ln>
                <a:noFill/>
              </a:ln>
              <a:effectLst/>
            </c:spPr>
            <c:extLst>
              <c:ext xmlns:c16="http://schemas.microsoft.com/office/drawing/2014/chart" uri="{C3380CC4-5D6E-409C-BE32-E72D297353CC}">
                <c16:uniqueId val="{0000000B-F86D-B74F-855B-1C6D3B08B9E4}"/>
              </c:ext>
            </c:extLst>
          </c:dPt>
          <c:dLbls>
            <c:dLbl>
              <c:idx val="0"/>
              <c:tx>
                <c:rich>
                  <a:bodyPr/>
                  <a:lstStyle/>
                  <a:p>
                    <a:fld id="{197E900F-9F0F-A443-9386-0C2FBA80EC0F}"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86D-B74F-855B-1C6D3B08B9E4}"/>
                </c:ext>
              </c:extLst>
            </c:dLbl>
            <c:dLbl>
              <c:idx val="1"/>
              <c:tx>
                <c:rich>
                  <a:bodyPr/>
                  <a:lstStyle/>
                  <a:p>
                    <a:fld id="{DB570CA0-04AF-B34F-9B5D-9164ED99CD8C}"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86D-B74F-855B-1C6D3B08B9E4}"/>
                </c:ext>
              </c:extLst>
            </c:dLbl>
            <c:dLbl>
              <c:idx val="2"/>
              <c:layout>
                <c:manualLayout>
                  <c:x val="-6.2446472849851593E-17"/>
                  <c:y val="9.6846834824291621E-3"/>
                </c:manualLayout>
              </c:layout>
              <c:tx>
                <c:rich>
                  <a:bodyPr/>
                  <a:lstStyle/>
                  <a:p>
                    <a:fld id="{595C6799-7A90-C848-B431-FC1BE77582FD}"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86D-B74F-855B-1C6D3B08B9E4}"/>
                </c:ext>
              </c:extLst>
            </c:dLbl>
            <c:dLbl>
              <c:idx val="3"/>
              <c:tx>
                <c:rich>
                  <a:bodyPr/>
                  <a:lstStyle/>
                  <a:p>
                    <a:fld id="{74E0E279-7B8A-7C4A-97FC-B00EF8F06B8B}"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86D-B74F-855B-1C6D3B08B9E4}"/>
                </c:ext>
              </c:extLst>
            </c:dLbl>
            <c:dLbl>
              <c:idx val="4"/>
              <c:tx>
                <c:rich>
                  <a:bodyPr/>
                  <a:lstStyle/>
                  <a:p>
                    <a:fld id="{15552EFD-503A-6848-B756-9CCD45D25E5D}"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86D-B74F-855B-1C6D3B08B9E4}"/>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itti Grotesk Bold" panose="020B05030402020200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Not sure</c:v>
                </c:pt>
                <c:pt idx="1">
                  <c:v>Decreasing dramatically</c:v>
                </c:pt>
                <c:pt idx="2">
                  <c:v>Decreasing somewhat</c:v>
                </c:pt>
                <c:pt idx="3">
                  <c:v>Remaining stable</c:v>
                </c:pt>
                <c:pt idx="4">
                  <c:v>Increasing somewhat</c:v>
                </c:pt>
                <c:pt idx="5">
                  <c:v>Increasing dramatically</c:v>
                </c:pt>
              </c:strCache>
            </c:strRef>
          </c:cat>
          <c:val>
            <c:numRef>
              <c:f>Sheet1!$B$2:$B$7</c:f>
              <c:numCache>
                <c:formatCode>0.0%</c:formatCode>
                <c:ptCount val="6"/>
                <c:pt idx="0">
                  <c:v>0.1026</c:v>
                </c:pt>
                <c:pt idx="1">
                  <c:v>0</c:v>
                </c:pt>
                <c:pt idx="2">
                  <c:v>2.5600000000000001E-2</c:v>
                </c:pt>
                <c:pt idx="3">
                  <c:v>0.25640000000000002</c:v>
                </c:pt>
                <c:pt idx="4">
                  <c:v>0.48720000000000002</c:v>
                </c:pt>
                <c:pt idx="5">
                  <c:v>0.12820000000000001</c:v>
                </c:pt>
              </c:numCache>
            </c:numRef>
          </c:val>
          <c:extLst>
            <c:ext xmlns:c16="http://schemas.microsoft.com/office/drawing/2014/chart" uri="{C3380CC4-5D6E-409C-BE32-E72D297353CC}">
              <c16:uniqueId val="{00000010-F86D-B74F-855B-1C6D3B08B9E4}"/>
            </c:ext>
          </c:extLst>
        </c:ser>
        <c:dLbls>
          <c:showLegendKey val="0"/>
          <c:showVal val="0"/>
          <c:showCatName val="0"/>
          <c:showSerName val="0"/>
          <c:showPercent val="0"/>
          <c:showBubbleSize val="0"/>
        </c:dLbls>
        <c:gapWidth val="12"/>
        <c:axId val="721102015"/>
        <c:axId val="721103743"/>
      </c:barChart>
      <c:catAx>
        <c:axId val="721102015"/>
        <c:scaling>
          <c:orientation val="minMax"/>
        </c:scaling>
        <c:delete val="1"/>
        <c:axPos val="l"/>
        <c:numFmt formatCode="General" sourceLinked="1"/>
        <c:majorTickMark val="none"/>
        <c:minorTickMark val="none"/>
        <c:tickLblPos val="nextTo"/>
        <c:crossAx val="721103743"/>
        <c:crosses val="autoZero"/>
        <c:auto val="1"/>
        <c:lblAlgn val="ctr"/>
        <c:lblOffset val="100"/>
        <c:noMultiLvlLbl val="0"/>
      </c:catAx>
      <c:valAx>
        <c:axId val="721103743"/>
        <c:scaling>
          <c:orientation val="minMax"/>
        </c:scaling>
        <c:delete val="1"/>
        <c:axPos val="b"/>
        <c:numFmt formatCode="0.0%" sourceLinked="1"/>
        <c:majorTickMark val="none"/>
        <c:minorTickMark val="none"/>
        <c:tickLblPos val="nextTo"/>
        <c:crossAx val="72110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0">
          <a:latin typeface="Nitti Grotesk Bold" panose="020B0503040202020003" pitchFamily="34" charset="77"/>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580928946992789E-2"/>
          <c:y val="0.22932350929596501"/>
          <c:w val="0.89204204445237556"/>
          <c:h val="0.66723922180136774"/>
        </c:manualLayout>
      </c:layout>
      <c:barChart>
        <c:barDir val="bar"/>
        <c:grouping val="clustered"/>
        <c:varyColors val="1"/>
        <c:ser>
          <c:idx val="0"/>
          <c:order val="0"/>
          <c:tx>
            <c:strRef>
              <c:f>Sheet1!$B$1</c:f>
              <c:strCache>
                <c:ptCount val="1"/>
                <c:pt idx="0">
                  <c:v>Satisfaction</c:v>
                </c:pt>
              </c:strCache>
            </c:strRef>
          </c:tx>
          <c:spPr>
            <a:solidFill>
              <a:srgbClr val="E86963"/>
            </a:solidFill>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025B-2240-A3D5-375A5811953C}"/>
              </c:ext>
            </c:extLst>
          </c:dPt>
          <c:dPt>
            <c:idx val="1"/>
            <c:invertIfNegative val="0"/>
            <c:bubble3D val="0"/>
            <c:spPr>
              <a:solidFill>
                <a:srgbClr val="C00000">
                  <a:alpha val="75000"/>
                </a:srgbClr>
              </a:solidFill>
              <a:ln>
                <a:noFill/>
              </a:ln>
              <a:effectLst/>
            </c:spPr>
            <c:extLst>
              <c:ext xmlns:c16="http://schemas.microsoft.com/office/drawing/2014/chart" uri="{C3380CC4-5D6E-409C-BE32-E72D297353CC}">
                <c16:uniqueId val="{00000003-025B-2240-A3D5-375A5811953C}"/>
              </c:ext>
            </c:extLst>
          </c:dPt>
          <c:dPt>
            <c:idx val="2"/>
            <c:invertIfNegative val="0"/>
            <c:bubble3D val="0"/>
            <c:spPr>
              <a:solidFill>
                <a:srgbClr val="ED8883"/>
              </a:solidFill>
              <a:ln>
                <a:noFill/>
              </a:ln>
              <a:effectLst/>
            </c:spPr>
            <c:extLst>
              <c:ext xmlns:c16="http://schemas.microsoft.com/office/drawing/2014/chart" uri="{C3380CC4-5D6E-409C-BE32-E72D297353CC}">
                <c16:uniqueId val="{00000005-025B-2240-A3D5-375A5811953C}"/>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7-025B-2240-A3D5-375A5811953C}"/>
              </c:ext>
            </c:extLst>
          </c:dPt>
          <c:dPt>
            <c:idx val="4"/>
            <c:invertIfNegative val="0"/>
            <c:bubble3D val="0"/>
            <c:spPr>
              <a:solidFill>
                <a:srgbClr val="92D050"/>
              </a:solidFill>
              <a:ln>
                <a:noFill/>
              </a:ln>
              <a:effectLst/>
            </c:spPr>
            <c:extLst>
              <c:ext xmlns:c16="http://schemas.microsoft.com/office/drawing/2014/chart" uri="{C3380CC4-5D6E-409C-BE32-E72D297353CC}">
                <c16:uniqueId val="{00000009-025B-2240-A3D5-375A5811953C}"/>
              </c:ext>
            </c:extLst>
          </c:dPt>
          <c:dPt>
            <c:idx val="5"/>
            <c:invertIfNegative val="0"/>
            <c:bubble3D val="0"/>
            <c:spPr>
              <a:solidFill>
                <a:srgbClr val="00B050"/>
              </a:solidFill>
              <a:ln>
                <a:noFill/>
              </a:ln>
              <a:effectLst/>
            </c:spPr>
            <c:extLst>
              <c:ext xmlns:c16="http://schemas.microsoft.com/office/drawing/2014/chart" uri="{C3380CC4-5D6E-409C-BE32-E72D297353CC}">
                <c16:uniqueId val="{0000000B-025B-2240-A3D5-375A5811953C}"/>
              </c:ext>
            </c:extLst>
          </c:dPt>
          <c:dLbls>
            <c:dLbl>
              <c:idx val="0"/>
              <c:tx>
                <c:rich>
                  <a:bodyPr/>
                  <a:lstStyle/>
                  <a:p>
                    <a:fld id="{197E900F-9F0F-A443-9386-0C2FBA80EC0F}"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25B-2240-A3D5-375A5811953C}"/>
                </c:ext>
              </c:extLst>
            </c:dLbl>
            <c:dLbl>
              <c:idx val="1"/>
              <c:tx>
                <c:rich>
                  <a:bodyPr/>
                  <a:lstStyle/>
                  <a:p>
                    <a:fld id="{DB570CA0-04AF-B34F-9B5D-9164ED99CD8C}"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25B-2240-A3D5-375A5811953C}"/>
                </c:ext>
              </c:extLst>
            </c:dLbl>
            <c:dLbl>
              <c:idx val="2"/>
              <c:layout>
                <c:manualLayout>
                  <c:x val="-6.2446472849851593E-17"/>
                  <c:y val="9.6846834824291621E-3"/>
                </c:manualLayout>
              </c:layout>
              <c:tx>
                <c:rich>
                  <a:bodyPr/>
                  <a:lstStyle/>
                  <a:p>
                    <a:fld id="{595C6799-7A90-C848-B431-FC1BE77582FD}"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25B-2240-A3D5-375A5811953C}"/>
                </c:ext>
              </c:extLst>
            </c:dLbl>
            <c:dLbl>
              <c:idx val="3"/>
              <c:tx>
                <c:rich>
                  <a:bodyPr/>
                  <a:lstStyle/>
                  <a:p>
                    <a:fld id="{74E0E279-7B8A-7C4A-97FC-B00EF8F06B8B}"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25B-2240-A3D5-375A5811953C}"/>
                </c:ext>
              </c:extLst>
            </c:dLbl>
            <c:dLbl>
              <c:idx val="4"/>
              <c:tx>
                <c:rich>
                  <a:bodyPr/>
                  <a:lstStyle/>
                  <a:p>
                    <a:fld id="{15552EFD-503A-6848-B756-9CCD45D25E5D}" type="VALUE">
                      <a:rPr lang="en-US" baseline="0"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25B-2240-A3D5-375A5811953C}"/>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Nitti Grotesk Bold" panose="020B05030402020200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Mixed</c:v>
                </c:pt>
                <c:pt idx="1">
                  <c:v>Decreasing dramatically</c:v>
                </c:pt>
                <c:pt idx="2">
                  <c:v>Decreasing somewhat</c:v>
                </c:pt>
                <c:pt idx="3">
                  <c:v>Remaining stable</c:v>
                </c:pt>
                <c:pt idx="4">
                  <c:v>Increasing somewhat</c:v>
                </c:pt>
                <c:pt idx="5">
                  <c:v>Increasing dramatically</c:v>
                </c:pt>
              </c:strCache>
            </c:strRef>
          </c:cat>
          <c:val>
            <c:numRef>
              <c:f>Sheet1!$B$2:$B$7</c:f>
              <c:numCache>
                <c:formatCode>0.0%</c:formatCode>
                <c:ptCount val="6"/>
                <c:pt idx="0">
                  <c:v>2.3E-2</c:v>
                </c:pt>
                <c:pt idx="1">
                  <c:v>6.8000000000000005E-2</c:v>
                </c:pt>
                <c:pt idx="2">
                  <c:v>0.25</c:v>
                </c:pt>
                <c:pt idx="3">
                  <c:v>6.8000000000000005E-2</c:v>
                </c:pt>
                <c:pt idx="4">
                  <c:v>0.40899999999999997</c:v>
                </c:pt>
                <c:pt idx="5">
                  <c:v>0.189</c:v>
                </c:pt>
              </c:numCache>
            </c:numRef>
          </c:val>
          <c:extLst>
            <c:ext xmlns:c16="http://schemas.microsoft.com/office/drawing/2014/chart" uri="{C3380CC4-5D6E-409C-BE32-E72D297353CC}">
              <c16:uniqueId val="{0000000C-025B-2240-A3D5-375A5811953C}"/>
            </c:ext>
          </c:extLst>
        </c:ser>
        <c:dLbls>
          <c:showLegendKey val="0"/>
          <c:showVal val="0"/>
          <c:showCatName val="0"/>
          <c:showSerName val="0"/>
          <c:showPercent val="0"/>
          <c:showBubbleSize val="0"/>
        </c:dLbls>
        <c:gapWidth val="12"/>
        <c:axId val="721102015"/>
        <c:axId val="721103743"/>
      </c:barChart>
      <c:catAx>
        <c:axId val="721102015"/>
        <c:scaling>
          <c:orientation val="minMax"/>
        </c:scaling>
        <c:delete val="1"/>
        <c:axPos val="l"/>
        <c:numFmt formatCode="General" sourceLinked="1"/>
        <c:majorTickMark val="none"/>
        <c:minorTickMark val="none"/>
        <c:tickLblPos val="nextTo"/>
        <c:crossAx val="721103743"/>
        <c:crosses val="autoZero"/>
        <c:auto val="1"/>
        <c:lblAlgn val="ctr"/>
        <c:lblOffset val="100"/>
        <c:noMultiLvlLbl val="0"/>
      </c:catAx>
      <c:valAx>
        <c:axId val="721103743"/>
        <c:scaling>
          <c:orientation val="minMax"/>
        </c:scaling>
        <c:delete val="1"/>
        <c:axPos val="b"/>
        <c:numFmt formatCode="0.0%" sourceLinked="1"/>
        <c:majorTickMark val="none"/>
        <c:minorTickMark val="none"/>
        <c:tickLblPos val="nextTo"/>
        <c:crossAx val="72110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0">
          <a:latin typeface="Nitti Grotesk Bold" panose="020B0503040202020003" pitchFamily="34"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AC164E-EACF-DDD5-2EE1-C9EA527D9B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11DA86-9113-D098-151E-EE82AADBE8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9EEE8E-58D7-4F6A-A96F-F63E93F08052}" type="datetimeFigureOut">
              <a:rPr lang="en-US" smtClean="0"/>
              <a:t>6/5/24</a:t>
            </a:fld>
            <a:endParaRPr lang="en-US"/>
          </a:p>
        </p:txBody>
      </p:sp>
      <p:sp>
        <p:nvSpPr>
          <p:cNvPr id="4" name="Footer Placeholder 3">
            <a:extLst>
              <a:ext uri="{FF2B5EF4-FFF2-40B4-BE49-F238E27FC236}">
                <a16:creationId xmlns:a16="http://schemas.microsoft.com/office/drawing/2014/main" id="{23B91C52-0247-E651-8A7C-545416175D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035529D-431E-D07E-D71F-8446B49434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83496A-3619-4818-BBA5-DC867B2B5723}" type="slidenum">
              <a:rPr lang="en-US" smtClean="0"/>
              <a:t>‹#›</a:t>
            </a:fld>
            <a:endParaRPr lang="en-US"/>
          </a:p>
        </p:txBody>
      </p:sp>
    </p:spTree>
    <p:extLst>
      <p:ext uri="{BB962C8B-B14F-4D97-AF65-F5344CB8AC3E}">
        <p14:creationId xmlns:p14="http://schemas.microsoft.com/office/powerpoint/2010/main" val="351477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D8136-280F-F041-BC0A-D74D2D23787E}" type="datetimeFigureOut">
              <a:rPr lang="en-US" smtClean="0"/>
              <a:t>6/5/24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7DEFB-B4E0-F445-B35D-59CC2A4945EF}" type="slidenum">
              <a:rPr lang="en-US" smtClean="0"/>
              <a:t>‹#›</a:t>
            </a:fld>
            <a:endParaRPr lang="en-US"/>
          </a:p>
        </p:txBody>
      </p:sp>
    </p:spTree>
    <p:extLst>
      <p:ext uri="{BB962C8B-B14F-4D97-AF65-F5344CB8AC3E}">
        <p14:creationId xmlns:p14="http://schemas.microsoft.com/office/powerpoint/2010/main" val="102640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304183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137401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151985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2901351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288715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2966675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838789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204395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232457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515397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2079231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bc4d3738d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1163435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a:extLst>
            <a:ext uri="{FF2B5EF4-FFF2-40B4-BE49-F238E27FC236}">
              <a16:creationId xmlns:a16="http://schemas.microsoft.com/office/drawing/2014/main" id="{60866845-3AF9-114B-2521-1AD4D1CF97FB}"/>
            </a:ext>
          </a:extLst>
        </p:cNvPr>
        <p:cNvGrpSpPr/>
        <p:nvPr/>
      </p:nvGrpSpPr>
      <p:grpSpPr>
        <a:xfrm>
          <a:off x="0" y="0"/>
          <a:ext cx="0" cy="0"/>
          <a:chOff x="0" y="0"/>
          <a:chExt cx="0" cy="0"/>
        </a:xfrm>
      </p:grpSpPr>
      <p:sp>
        <p:nvSpPr>
          <p:cNvPr id="74" name="Google Shape;74;g10bc4d3738d_0_0:notes">
            <a:extLst>
              <a:ext uri="{FF2B5EF4-FFF2-40B4-BE49-F238E27FC236}">
                <a16:creationId xmlns:a16="http://schemas.microsoft.com/office/drawing/2014/main" id="{88CDBF45-5CD3-034A-8376-2E2FC7DA515B}"/>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a:extLst>
              <a:ext uri="{FF2B5EF4-FFF2-40B4-BE49-F238E27FC236}">
                <a16:creationId xmlns:a16="http://schemas.microsoft.com/office/drawing/2014/main" id="{EE6CAB4B-9C22-8B31-232E-421216075AE6}"/>
              </a:ext>
            </a:extLst>
          </p:cNvPr>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89221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a:extLst>
            <a:ext uri="{FF2B5EF4-FFF2-40B4-BE49-F238E27FC236}">
              <a16:creationId xmlns:a16="http://schemas.microsoft.com/office/drawing/2014/main" id="{D487E8A2-8013-8525-BFBA-04AB82D142D4}"/>
            </a:ext>
          </a:extLst>
        </p:cNvPr>
        <p:cNvGrpSpPr/>
        <p:nvPr/>
      </p:nvGrpSpPr>
      <p:grpSpPr>
        <a:xfrm>
          <a:off x="0" y="0"/>
          <a:ext cx="0" cy="0"/>
          <a:chOff x="0" y="0"/>
          <a:chExt cx="0" cy="0"/>
        </a:xfrm>
      </p:grpSpPr>
      <p:sp>
        <p:nvSpPr>
          <p:cNvPr id="74" name="Google Shape;74;g10bc4d3738d_0_0:notes">
            <a:extLst>
              <a:ext uri="{FF2B5EF4-FFF2-40B4-BE49-F238E27FC236}">
                <a16:creationId xmlns:a16="http://schemas.microsoft.com/office/drawing/2014/main" id="{96B583D2-E7A9-3520-D74B-5A33E5D08724}"/>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a:extLst>
              <a:ext uri="{FF2B5EF4-FFF2-40B4-BE49-F238E27FC236}">
                <a16:creationId xmlns:a16="http://schemas.microsoft.com/office/drawing/2014/main" id="{7C69D7BA-9435-AA30-F310-C3D424597E9A}"/>
              </a:ext>
            </a:extLst>
          </p:cNvPr>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233074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a:extLst>
            <a:ext uri="{FF2B5EF4-FFF2-40B4-BE49-F238E27FC236}">
              <a16:creationId xmlns:a16="http://schemas.microsoft.com/office/drawing/2014/main" id="{60866845-3AF9-114B-2521-1AD4D1CF97FB}"/>
            </a:ext>
          </a:extLst>
        </p:cNvPr>
        <p:cNvGrpSpPr/>
        <p:nvPr/>
      </p:nvGrpSpPr>
      <p:grpSpPr>
        <a:xfrm>
          <a:off x="0" y="0"/>
          <a:ext cx="0" cy="0"/>
          <a:chOff x="0" y="0"/>
          <a:chExt cx="0" cy="0"/>
        </a:xfrm>
      </p:grpSpPr>
      <p:sp>
        <p:nvSpPr>
          <p:cNvPr id="74" name="Google Shape;74;g10bc4d3738d_0_0:notes">
            <a:extLst>
              <a:ext uri="{FF2B5EF4-FFF2-40B4-BE49-F238E27FC236}">
                <a16:creationId xmlns:a16="http://schemas.microsoft.com/office/drawing/2014/main" id="{88CDBF45-5CD3-034A-8376-2E2FC7DA515B}"/>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a:extLst>
              <a:ext uri="{FF2B5EF4-FFF2-40B4-BE49-F238E27FC236}">
                <a16:creationId xmlns:a16="http://schemas.microsoft.com/office/drawing/2014/main" id="{EE6CAB4B-9C22-8B31-232E-421216075AE6}"/>
              </a:ext>
            </a:extLst>
          </p:cNvPr>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785363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a:extLst>
            <a:ext uri="{FF2B5EF4-FFF2-40B4-BE49-F238E27FC236}">
              <a16:creationId xmlns:a16="http://schemas.microsoft.com/office/drawing/2014/main" id="{D487E8A2-8013-8525-BFBA-04AB82D142D4}"/>
            </a:ext>
          </a:extLst>
        </p:cNvPr>
        <p:cNvGrpSpPr/>
        <p:nvPr/>
      </p:nvGrpSpPr>
      <p:grpSpPr>
        <a:xfrm>
          <a:off x="0" y="0"/>
          <a:ext cx="0" cy="0"/>
          <a:chOff x="0" y="0"/>
          <a:chExt cx="0" cy="0"/>
        </a:xfrm>
      </p:grpSpPr>
      <p:sp>
        <p:nvSpPr>
          <p:cNvPr id="74" name="Google Shape;74;g10bc4d3738d_0_0:notes">
            <a:extLst>
              <a:ext uri="{FF2B5EF4-FFF2-40B4-BE49-F238E27FC236}">
                <a16:creationId xmlns:a16="http://schemas.microsoft.com/office/drawing/2014/main" id="{96B583D2-E7A9-3520-D74B-5A33E5D08724}"/>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bc4d3738d_0_0:notes">
            <a:extLst>
              <a:ext uri="{FF2B5EF4-FFF2-40B4-BE49-F238E27FC236}">
                <a16:creationId xmlns:a16="http://schemas.microsoft.com/office/drawing/2014/main" id="{7C69D7BA-9435-AA30-F310-C3D424597E9A}"/>
              </a:ext>
            </a:extLst>
          </p:cNvPr>
          <p:cNvSpPr txBox="1">
            <a:spLocks noGrp="1"/>
          </p:cNvSpPr>
          <p:nvPr>
            <p:ph type="body" idx="1"/>
          </p:nvPr>
        </p:nvSpPr>
        <p:spPr>
          <a:xfrm>
            <a:off x="731520" y="4560570"/>
            <a:ext cx="5852160" cy="4320540"/>
          </a:xfrm>
          <a:prstGeom prst="rect">
            <a:avLst/>
          </a:prstGeom>
        </p:spPr>
        <p:txBody>
          <a:bodyPr spcFirstLastPara="1" wrap="square" lIns="96636" tIns="96636" rIns="96636" bIns="96636" anchor="t" anchorCtr="0">
            <a:noAutofit/>
          </a:bodyPr>
          <a:lstStyle/>
          <a:p>
            <a:pPr marL="171069" indent="0">
              <a:buNone/>
            </a:pPr>
            <a:endParaRPr dirty="0"/>
          </a:p>
        </p:txBody>
      </p:sp>
    </p:spTree>
    <p:extLst>
      <p:ext uri="{BB962C8B-B14F-4D97-AF65-F5344CB8AC3E}">
        <p14:creationId xmlns:p14="http://schemas.microsoft.com/office/powerpoint/2010/main" val="1822490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136" y="80645"/>
            <a:ext cx="8229600" cy="548713"/>
          </a:xfrm>
          <a:prstGeom prst="rect">
            <a:avLst/>
          </a:prstGeom>
        </p:spPr>
        <p:txBody>
          <a:bodyPr/>
          <a:lstStyle>
            <a:lvl1pPr>
              <a:defRPr/>
            </a:lvl1pPr>
          </a:lstStyle>
          <a:p>
            <a:r>
              <a:rPr lang="en-US" dirty="0"/>
              <a:t>Master title style (only changes made to the parent slide will be reflected in the app)</a:t>
            </a:r>
          </a:p>
        </p:txBody>
      </p:sp>
      <p:sp>
        <p:nvSpPr>
          <p:cNvPr id="6" name="Slide Number Placeholder 5"/>
          <p:cNvSpPr>
            <a:spLocks noGrp="1"/>
          </p:cNvSpPr>
          <p:nvPr>
            <p:ph type="sldNum" sz="quarter" idx="12"/>
          </p:nvPr>
        </p:nvSpPr>
        <p:spPr>
          <a:xfrm>
            <a:off x="8367076" y="4815076"/>
            <a:ext cx="626035" cy="274637"/>
          </a:xfrm>
          <a:prstGeom prst="rect">
            <a:avLst/>
          </a:prstGeom>
        </p:spPr>
        <p:txBody>
          <a:bodyPr/>
          <a:lstStyle/>
          <a:p>
            <a:fld id="{A88B48FB-E956-2048-9E74-C69E7CAA26CC}" type="slidenum">
              <a:rPr lang="en-US" smtClean="0"/>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15136" y="1005080"/>
            <a:ext cx="8229600" cy="3569013"/>
          </a:xfrm>
          <a:prstGeom prst="rect">
            <a:avLst/>
          </a:prstGeom>
        </p:spPr>
        <p:txBody>
          <a:bodyPr/>
          <a:lstStyle>
            <a:lvl1pPr>
              <a:defRPr sz="1400">
                <a:solidFill>
                  <a:schemeClr val="tx1"/>
                </a:solidFill>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100">
                <a:latin typeface="Arial" panose="020B0604020202020204" pitchFamily="34" charset="0"/>
                <a:cs typeface="Arial" panose="020B0604020202020204" pitchFamily="34" charset="0"/>
              </a:defRPr>
            </a:lvl4pPr>
            <a:lvl5pPr>
              <a:defRPr sz="1100">
                <a:latin typeface="Arial" panose="020B0604020202020204" pitchFamily="34" charset="0"/>
                <a:cs typeface="Arial" panose="020B0604020202020204" pitchFamily="34" charset="0"/>
              </a:defRPr>
            </a:lvl5pPr>
          </a:lstStyle>
          <a:p>
            <a:pPr lvl="0"/>
            <a:r>
              <a:rPr lang="en-US" dirty="0"/>
              <a:t>Master text style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23322" y="627419"/>
            <a:ext cx="8229600" cy="239713"/>
          </a:xfrm>
          <a:prstGeom prst="rect">
            <a:avLst/>
          </a:prstGeom>
        </p:spPr>
        <p:txBody>
          <a:bodyPr/>
          <a:lstStyle>
            <a:lvl1pPr>
              <a:defRPr/>
            </a:lvl1pPr>
          </a:lstStyle>
          <a:p>
            <a:pPr lvl="0"/>
            <a:r>
              <a:rPr lang="en-US" dirty="0"/>
              <a:t>Master text style</a:t>
            </a:r>
            <a:endParaRPr lang="en-GB" dirty="0"/>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167174" y="4811867"/>
            <a:ext cx="8229600" cy="274637"/>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5964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5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256494" y="2494609"/>
            <a:ext cx="7787252" cy="1234730"/>
          </a:xfrm>
          <a:prstGeom prst="rect">
            <a:avLst/>
          </a:prstGeom>
        </p:spPr>
        <p:txBody>
          <a:bodyPr anchor="b">
            <a:normAutofit/>
          </a:bodyPr>
          <a:lstStyle>
            <a:lvl1pPr marL="0" indent="0">
              <a:buNone/>
              <a:defRPr sz="3200" b="1" baseline="0">
                <a:solidFill>
                  <a:schemeClr val="bg1"/>
                </a:solidFill>
              </a:defRPr>
            </a:lvl1pPr>
          </a:lstStyle>
          <a:p>
            <a:pPr lvl="0"/>
            <a:r>
              <a:rPr lang="en-US" dirty="0"/>
              <a:t>Title style (only changes made to the parent slide will be reflected in the app)</a:t>
            </a:r>
          </a:p>
        </p:txBody>
      </p:sp>
      <p:sp>
        <p:nvSpPr>
          <p:cNvPr id="3" name="Text Placeholder 2"/>
          <p:cNvSpPr>
            <a:spLocks noGrp="1"/>
          </p:cNvSpPr>
          <p:nvPr>
            <p:ph type="body" sz="quarter" idx="12" hasCustomPrompt="1"/>
          </p:nvPr>
        </p:nvSpPr>
        <p:spPr>
          <a:xfrm>
            <a:off x="266162" y="3729038"/>
            <a:ext cx="2938463" cy="385762"/>
          </a:xfrm>
          <a:prstGeom prst="rect">
            <a:avLst/>
          </a:prstGeom>
        </p:spPr>
        <p:txBody>
          <a:bodyPr>
            <a:normAutofit/>
          </a:bodyPr>
          <a:lstStyle>
            <a:lvl1pPr>
              <a:defRPr sz="1200" baseline="0">
                <a:solidFill>
                  <a:schemeClr val="bg1"/>
                </a:solidFill>
              </a:defRPr>
            </a:lvl1pPr>
          </a:lstStyle>
          <a:p>
            <a:pPr lvl="0"/>
            <a:r>
              <a:rPr lang="en-US" dirty="0"/>
              <a:t>Title slide subtitle style</a:t>
            </a:r>
          </a:p>
        </p:txBody>
      </p:sp>
      <p:sp>
        <p:nvSpPr>
          <p:cNvPr id="4" name="Footer Placeholder 3">
            <a:extLst>
              <a:ext uri="{FF2B5EF4-FFF2-40B4-BE49-F238E27FC236}">
                <a16:creationId xmlns:a16="http://schemas.microsoft.com/office/drawing/2014/main" id="{22E984EA-3574-957B-CBB9-81D1F0C18876}"/>
              </a:ext>
            </a:extLst>
          </p:cNvPr>
          <p:cNvSpPr>
            <a:spLocks noGrp="1"/>
          </p:cNvSpPr>
          <p:nvPr>
            <p:ph type="ftr" sz="quarter" idx="3"/>
          </p:nvPr>
        </p:nvSpPr>
        <p:spPr>
          <a:xfrm>
            <a:off x="256493" y="4811867"/>
            <a:ext cx="7839291" cy="274637"/>
          </a:xfrm>
          <a:prstGeom prst="rect">
            <a:avLst/>
          </a:prstGeom>
        </p:spPr>
        <p:txBody>
          <a:bodyPr vert="horz" lIns="91440" tIns="45720" rIns="91440" bIns="45720" rtlCol="0" anchor="ctr"/>
          <a:lstStyle>
            <a:lvl1pPr algn="l">
              <a:defRPr sz="1050">
                <a:solidFill>
                  <a:schemeClr val="bg1"/>
                </a:solidFill>
              </a:defRPr>
            </a:lvl1p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67076" y="4815076"/>
            <a:ext cx="626035" cy="274637"/>
          </a:xfrm>
          <a:prstGeom prst="rect">
            <a:avLst/>
          </a:prstGeom>
        </p:spPr>
        <p:txBody>
          <a:bodyPr/>
          <a:lstStyle/>
          <a:p>
            <a:fld id="{37B593F9-7B30-274B-BFFF-492683631E49}" type="slidenum">
              <a:rPr lang="en-US" smtClean="0"/>
              <a:t>‹#›</a:t>
            </a:fld>
            <a:endParaRPr lang="en-US"/>
          </a:p>
        </p:txBody>
      </p:sp>
      <p:sp>
        <p:nvSpPr>
          <p:cNvPr id="13" name="Text Placeholder 12"/>
          <p:cNvSpPr>
            <a:spLocks noGrp="1"/>
          </p:cNvSpPr>
          <p:nvPr>
            <p:ph type="body" sz="quarter" idx="13" hasCustomPrompt="1"/>
          </p:nvPr>
        </p:nvSpPr>
        <p:spPr>
          <a:xfrm>
            <a:off x="211403" y="3639393"/>
            <a:ext cx="4576388" cy="350837"/>
          </a:xfrm>
          <a:prstGeom prst="rect">
            <a:avLst/>
          </a:prstGeom>
        </p:spPr>
        <p:txBody>
          <a:bodyPr/>
          <a:lstStyle>
            <a:lvl1pPr>
              <a:defRPr b="0"/>
            </a:lvl1pPr>
          </a:lstStyle>
          <a:p>
            <a:pPr lvl="0"/>
            <a:r>
              <a:rPr lang="en-US" dirty="0"/>
              <a:t>Master text style</a:t>
            </a:r>
          </a:p>
        </p:txBody>
      </p:sp>
      <p:sp>
        <p:nvSpPr>
          <p:cNvPr id="17" name="Title 16"/>
          <p:cNvSpPr>
            <a:spLocks noGrp="1"/>
          </p:cNvSpPr>
          <p:nvPr>
            <p:ph type="title" hasCustomPrompt="1"/>
          </p:nvPr>
        </p:nvSpPr>
        <p:spPr>
          <a:xfrm>
            <a:off x="204788" y="2334751"/>
            <a:ext cx="8229600" cy="857250"/>
          </a:xfrm>
          <a:prstGeom prst="rect">
            <a:avLst/>
          </a:prstGeom>
        </p:spPr>
        <p:txBody>
          <a:bodyPr/>
          <a:lstStyle/>
          <a:p>
            <a:r>
              <a:rPr lang="en-US" dirty="0"/>
              <a:t>Master title style (only changes made to the parent slide will be reflected in the app)</a:t>
            </a:r>
          </a:p>
        </p:txBody>
      </p:sp>
      <p:sp>
        <p:nvSpPr>
          <p:cNvPr id="16" name="Text Placeholder 5"/>
          <p:cNvSpPr>
            <a:spLocks noGrp="1"/>
          </p:cNvSpPr>
          <p:nvPr>
            <p:ph type="body" sz="quarter" idx="17" hasCustomPrompt="1"/>
          </p:nvPr>
        </p:nvSpPr>
        <p:spPr>
          <a:xfrm>
            <a:off x="204788" y="3158633"/>
            <a:ext cx="3859212" cy="280987"/>
          </a:xfrm>
          <a:prstGeom prst="rect">
            <a:avLst/>
          </a:prstGeom>
        </p:spPr>
        <p:txBody>
          <a:bodyPr/>
          <a:lstStyle>
            <a:lvl2pPr marL="4763" indent="0">
              <a:buNone/>
              <a:defRPr sz="1600">
                <a:solidFill>
                  <a:schemeClr val="bg1">
                    <a:lumMod val="50000"/>
                  </a:schemeClr>
                </a:solidFill>
                <a:latin typeface="Arial"/>
                <a:cs typeface="Arial"/>
              </a:defRPr>
            </a:lvl2pPr>
          </a:lstStyle>
          <a:p>
            <a:pPr lvl="1"/>
            <a:r>
              <a:rPr lang="en-US" dirty="0"/>
              <a:t>Total Responses style</a:t>
            </a:r>
          </a:p>
        </p:txBody>
      </p:sp>
      <p:sp>
        <p:nvSpPr>
          <p:cNvPr id="7" name="Text Placeholder 12"/>
          <p:cNvSpPr>
            <a:spLocks noGrp="1"/>
          </p:cNvSpPr>
          <p:nvPr>
            <p:ph type="body" sz="quarter" idx="18" hasCustomPrompt="1"/>
          </p:nvPr>
        </p:nvSpPr>
        <p:spPr>
          <a:xfrm>
            <a:off x="211403" y="4047840"/>
            <a:ext cx="4576388" cy="350837"/>
          </a:xfrm>
          <a:prstGeom prst="rect">
            <a:avLst/>
          </a:prstGeom>
        </p:spPr>
        <p:txBody>
          <a:bodyPr/>
          <a:lstStyle>
            <a:lvl1pPr>
              <a:defRPr b="0"/>
            </a:lvl1pPr>
          </a:lstStyle>
          <a:p>
            <a:pPr lvl="0"/>
            <a:r>
              <a:rPr lang="en-US" dirty="0"/>
              <a:t>Master text style</a:t>
            </a:r>
          </a:p>
        </p:txBody>
      </p:sp>
      <p:sp>
        <p:nvSpPr>
          <p:cNvPr id="8" name="Footer Placeholder 3">
            <a:extLst>
              <a:ext uri="{FF2B5EF4-FFF2-40B4-BE49-F238E27FC236}">
                <a16:creationId xmlns:a16="http://schemas.microsoft.com/office/drawing/2014/main" id="{CDF05C82-1244-9CA3-984A-2EEF32F7964F}"/>
              </a:ext>
            </a:extLst>
          </p:cNvPr>
          <p:cNvSpPr>
            <a:spLocks noGrp="1"/>
          </p:cNvSpPr>
          <p:nvPr>
            <p:ph type="ftr" sz="quarter" idx="3"/>
          </p:nvPr>
        </p:nvSpPr>
        <p:spPr>
          <a:xfrm>
            <a:off x="256826" y="4811867"/>
            <a:ext cx="8106588" cy="274637"/>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296483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136" y="80645"/>
            <a:ext cx="8229600" cy="581143"/>
          </a:xfrm>
          <a:prstGeom prst="rect">
            <a:avLst/>
          </a:prstGeom>
        </p:spPr>
        <p:txBody>
          <a:bodyPr/>
          <a:lstStyle/>
          <a:p>
            <a:r>
              <a:rPr lang="en-US" dirty="0"/>
              <a:t>Master title style (only changes made to the parent slide will be reflected in the app)</a:t>
            </a:r>
          </a:p>
        </p:txBody>
      </p:sp>
      <p:sp>
        <p:nvSpPr>
          <p:cNvPr id="3" name="Content Placeholder 2"/>
          <p:cNvSpPr>
            <a:spLocks noGrp="1"/>
          </p:cNvSpPr>
          <p:nvPr>
            <p:ph idx="1" hasCustomPrompt="1"/>
          </p:nvPr>
        </p:nvSpPr>
        <p:spPr>
          <a:xfrm>
            <a:off x="122570" y="666350"/>
            <a:ext cx="5332506" cy="249144"/>
          </a:xfrm>
          <a:prstGeom prst="rect">
            <a:avLst/>
          </a:prstGeom>
        </p:spPr>
        <p:txBody>
          <a:bodyPr/>
          <a:lstStyle/>
          <a:p>
            <a:pPr lvl="0"/>
            <a:r>
              <a:rPr lang="en-US" dirty="0"/>
              <a:t>Master text style</a:t>
            </a:r>
          </a:p>
        </p:txBody>
      </p:sp>
      <p:sp>
        <p:nvSpPr>
          <p:cNvPr id="6" name="Slide Number Placeholder 5"/>
          <p:cNvSpPr>
            <a:spLocks noGrp="1"/>
          </p:cNvSpPr>
          <p:nvPr>
            <p:ph type="sldNum" sz="quarter" idx="12"/>
          </p:nvPr>
        </p:nvSpPr>
        <p:spPr>
          <a:xfrm>
            <a:off x="8367076" y="4815076"/>
            <a:ext cx="626035" cy="274637"/>
          </a:xfrm>
          <a:prstGeom prst="rect">
            <a:avLst/>
          </a:prstGeom>
        </p:spPr>
        <p:txBody>
          <a:bodyPr/>
          <a:lstStyle/>
          <a:p>
            <a:fld id="{A88B48FB-E956-2048-9E74-C69E7CAA26CC}" type="slidenum">
              <a:rPr lang="en-US" smtClean="0"/>
              <a:t>‹#›</a:t>
            </a:fld>
            <a:endParaRPr lang="en-US"/>
          </a:p>
        </p:txBody>
      </p:sp>
      <p:sp>
        <p:nvSpPr>
          <p:cNvPr id="5" name="Footer Placeholder 3">
            <a:extLst>
              <a:ext uri="{FF2B5EF4-FFF2-40B4-BE49-F238E27FC236}">
                <a16:creationId xmlns:a16="http://schemas.microsoft.com/office/drawing/2014/main" id="{9FE2B938-E785-E802-7A9A-5AD4FEF6088C}"/>
              </a:ext>
            </a:extLst>
          </p:cNvPr>
          <p:cNvSpPr>
            <a:spLocks noGrp="1"/>
          </p:cNvSpPr>
          <p:nvPr>
            <p:ph type="ftr" sz="quarter" idx="3"/>
          </p:nvPr>
        </p:nvSpPr>
        <p:spPr>
          <a:xfrm>
            <a:off x="202927" y="4811867"/>
            <a:ext cx="8193847" cy="274637"/>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Tree>
    <p:extLst>
      <p:ext uri="{BB962C8B-B14F-4D97-AF65-F5344CB8AC3E}">
        <p14:creationId xmlns:p14="http://schemas.microsoft.com/office/powerpoint/2010/main" val="2162240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1459376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A819A5-64E6-26C9-74DD-1EBDE2B1800F}"/>
              </a:ext>
            </a:extLst>
          </p:cNvPr>
          <p:cNvSpPr/>
          <p:nvPr userDrawn="1"/>
        </p:nvSpPr>
        <p:spPr>
          <a:xfrm>
            <a:off x="0" y="0"/>
            <a:ext cx="9144000"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E9EFF"/>
              </a:solidFill>
            </a:endParaRPr>
          </a:p>
        </p:txBody>
      </p:sp>
      <p:pic>
        <p:nvPicPr>
          <p:cNvPr id="10" name="Picture 9">
            <a:extLst>
              <a:ext uri="{FF2B5EF4-FFF2-40B4-BE49-F238E27FC236}">
                <a16:creationId xmlns:a16="http://schemas.microsoft.com/office/drawing/2014/main" id="{FF87686E-8978-8463-6AE2-75A495D193CE}"/>
              </a:ext>
            </a:extLst>
          </p:cNvPr>
          <p:cNvPicPr>
            <a:picLocks noChangeAspect="1"/>
          </p:cNvPicPr>
          <p:nvPr userDrawn="1"/>
        </p:nvPicPr>
        <p:blipFill>
          <a:blip r:embed="rId7"/>
          <a:srcRect/>
          <a:stretch/>
        </p:blipFill>
        <p:spPr>
          <a:xfrm>
            <a:off x="7549115" y="92020"/>
            <a:ext cx="1377941" cy="376854"/>
          </a:xfrm>
          <a:prstGeom prst="rect">
            <a:avLst/>
          </a:prstGeom>
        </p:spPr>
      </p:pic>
    </p:spTree>
    <p:extLst>
      <p:ext uri="{BB962C8B-B14F-4D97-AF65-F5344CB8AC3E}">
        <p14:creationId xmlns:p14="http://schemas.microsoft.com/office/powerpoint/2010/main" val="594875503"/>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1" r:id="rId3"/>
    <p:sldLayoutId id="2147483675" r:id="rId4"/>
    <p:sldLayoutId id="2147483677" r:id="rId5"/>
  </p:sldLayoutIdLst>
  <p:hf hdr="0" dt="0"/>
  <p:txStyles>
    <p:titleStyle>
      <a:lvl1pPr algn="l" defTabSz="457200" rtl="0" eaLnBrk="1" latinLnBrk="0" hangingPunct="1">
        <a:spcBef>
          <a:spcPct val="0"/>
        </a:spcBef>
        <a:buNone/>
        <a:defRPr sz="18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mailto:alex@innolead.com"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2" name="Rectangle 1">
            <a:extLst>
              <a:ext uri="{FF2B5EF4-FFF2-40B4-BE49-F238E27FC236}">
                <a16:creationId xmlns:a16="http://schemas.microsoft.com/office/drawing/2014/main" id="{2E4EFBE8-0248-E64A-56D4-E5FDACA6E9B5}"/>
              </a:ext>
            </a:extLst>
          </p:cNvPr>
          <p:cNvSpPr/>
          <p:nvPr/>
        </p:nvSpPr>
        <p:spPr>
          <a:xfrm>
            <a:off x="224486" y="725175"/>
            <a:ext cx="6815651" cy="3754874"/>
          </a:xfrm>
          <a:prstGeom prst="rect">
            <a:avLst/>
          </a:prstGeom>
        </p:spPr>
        <p:txBody>
          <a:bodyPr wrap="square">
            <a:spAutoFit/>
          </a:bodyPr>
          <a:lstStyle/>
          <a:p>
            <a:r>
              <a:rPr lang="en-US" sz="3600" b="1" dirty="0">
                <a:solidFill>
                  <a:schemeClr val="tx1"/>
                </a:solidFill>
                <a:effectLst/>
                <a:latin typeface="Nitti Grotesk Bold" panose="020B0503040202020003" pitchFamily="34" charset="77"/>
                <a:cs typeface="Chakra Petch" pitchFamily="2" charset="-34"/>
              </a:rPr>
              <a:t>Generative AI and the Future of Corporate Innovation: Data</a:t>
            </a:r>
          </a:p>
          <a:p>
            <a:endParaRPr lang="en-US" dirty="0">
              <a:solidFill>
                <a:schemeClr val="tx1"/>
              </a:solidFill>
              <a:latin typeface="Nitti Grotesk Bold" panose="020B0503040202020003" pitchFamily="34" charset="77"/>
              <a:ea typeface="Avenir Next" charset="0"/>
              <a:cs typeface="Chakra Petch" pitchFamily="2" charset="-34"/>
            </a:endParaRPr>
          </a:p>
          <a:p>
            <a:endParaRPr lang="en-US" dirty="0">
              <a:solidFill>
                <a:schemeClr val="tx1"/>
              </a:solidFill>
              <a:latin typeface="Nitti Grotesk Bold" panose="020B0503040202020003" pitchFamily="34" charset="77"/>
              <a:ea typeface="Avenir Next" charset="0"/>
              <a:cs typeface="Chakra Petch" pitchFamily="2" charset="-34"/>
            </a:endParaRPr>
          </a:p>
          <a:p>
            <a:endParaRPr lang="en-US" dirty="0">
              <a:solidFill>
                <a:schemeClr val="tx1"/>
              </a:solidFill>
              <a:latin typeface="Nitti Grotesk Bold" panose="020B0503040202020003" pitchFamily="34" charset="77"/>
              <a:ea typeface="Avenir Next" charset="0"/>
              <a:cs typeface="Chakra Petch" pitchFamily="2" charset="-34"/>
            </a:endParaRPr>
          </a:p>
          <a:p>
            <a:endParaRPr lang="en-US" dirty="0">
              <a:solidFill>
                <a:schemeClr val="tx1"/>
              </a:solidFill>
              <a:latin typeface="Nitti Grotesk Bold" panose="020B0503040202020003" pitchFamily="34" charset="77"/>
              <a:ea typeface="Avenir Next" charset="0"/>
              <a:cs typeface="Chakra Petch" pitchFamily="2" charset="-34"/>
            </a:endParaRPr>
          </a:p>
          <a:p>
            <a:endParaRPr lang="en-US" dirty="0">
              <a:solidFill>
                <a:schemeClr val="tx1"/>
              </a:solidFill>
              <a:latin typeface="Nitti Grotesk Bold" panose="020B0503040202020003" pitchFamily="34" charset="77"/>
              <a:ea typeface="Avenir Next" charset="0"/>
              <a:cs typeface="Chakra Petch" pitchFamily="2" charset="-34"/>
            </a:endParaRPr>
          </a:p>
          <a:p>
            <a:endParaRPr lang="en-US" dirty="0">
              <a:solidFill>
                <a:schemeClr val="tx1"/>
              </a:solidFill>
              <a:latin typeface="Nitti Grotesk Bold" panose="020B0503040202020003" pitchFamily="34" charset="77"/>
              <a:ea typeface="Avenir Next" charset="0"/>
              <a:cs typeface="Chakra Petch" pitchFamily="2" charset="-34"/>
            </a:endParaRPr>
          </a:p>
          <a:p>
            <a:r>
              <a:rPr lang="en-US" sz="2000" b="1" dirty="0">
                <a:solidFill>
                  <a:schemeClr val="tx1"/>
                </a:solidFill>
                <a:latin typeface="Nitti Grotesk Bold" panose="020B0503040202020003" pitchFamily="34" charset="77"/>
                <a:ea typeface="Avenir Next" charset="0"/>
                <a:cs typeface="Chakra Petch" pitchFamily="2" charset="-34"/>
              </a:rPr>
              <a:t>June 5, 2025</a:t>
            </a:r>
          </a:p>
          <a:p>
            <a:r>
              <a:rPr lang="en-US" sz="2000" b="1" dirty="0">
                <a:solidFill>
                  <a:schemeClr val="tx1"/>
                </a:solidFill>
                <a:latin typeface="Nitti Grotesk Bold" panose="020B0503040202020003" pitchFamily="34" charset="77"/>
                <a:ea typeface="Avenir Next" charset="0"/>
                <a:cs typeface="Chakra Petch" pitchFamily="2" charset="-34"/>
              </a:rPr>
              <a:t>Alex Slawsby &amp; Scott Kirsner, InnoLead</a:t>
            </a:r>
          </a:p>
          <a:p>
            <a:r>
              <a:rPr lang="en-US" sz="2000" b="1" dirty="0" err="1">
                <a:solidFill>
                  <a:schemeClr val="tx1"/>
                </a:solidFill>
                <a:latin typeface="Nitti Grotesk Bold" panose="020B0503040202020003" pitchFamily="34" charset="77"/>
                <a:ea typeface="Avenir Next" charset="0"/>
                <a:cs typeface="Chakra Petch" pitchFamily="2" charset="-34"/>
              </a:rPr>
              <a:t>InnoLead.com</a:t>
            </a:r>
            <a:endParaRPr lang="en-US" sz="2000" b="1" dirty="0">
              <a:solidFill>
                <a:schemeClr val="tx1"/>
              </a:solidFill>
              <a:latin typeface="Nitti Grotesk Bold" panose="020B0503040202020003" pitchFamily="34" charset="77"/>
              <a:ea typeface="Avenir Next" charset="0"/>
              <a:cs typeface="Avenir Next" charset="0"/>
            </a:endParaRPr>
          </a:p>
        </p:txBody>
      </p:sp>
    </p:spTree>
    <p:extLst>
      <p:ext uri="{BB962C8B-B14F-4D97-AF65-F5344CB8AC3E}">
        <p14:creationId xmlns:p14="http://schemas.microsoft.com/office/powerpoint/2010/main" val="334906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Rectangle 7">
            <a:extLst>
              <a:ext uri="{FF2B5EF4-FFF2-40B4-BE49-F238E27FC236}">
                <a16:creationId xmlns:a16="http://schemas.microsoft.com/office/drawing/2014/main" id="{49C1D943-0852-2D45-97CA-5873A6B48111}"/>
              </a:ext>
            </a:extLst>
          </p:cNvPr>
          <p:cNvSpPr/>
          <p:nvPr/>
        </p:nvSpPr>
        <p:spPr>
          <a:xfrm>
            <a:off x="95249" y="-8461"/>
            <a:ext cx="8784238" cy="461665"/>
          </a:xfrm>
          <a:prstGeom prst="rect">
            <a:avLst/>
          </a:prstGeom>
        </p:spPr>
        <p:txBody>
          <a:bodyPr wrap="square">
            <a:spAutoFit/>
          </a:bodyPr>
          <a:lstStyle/>
          <a:p>
            <a:r>
              <a:rPr lang="en-US" sz="2400" b="1" dirty="0">
                <a:solidFill>
                  <a:schemeClr val="bg1"/>
                </a:solidFill>
                <a:latin typeface="Nitti Grotesk Bold" panose="020B0503040202020003" pitchFamily="34" charset="77"/>
                <a:cs typeface="Chakra Petch" pitchFamily="2" charset="-34"/>
              </a:rPr>
              <a:t>Ownership of AI (generally, gen AI) is in flux</a:t>
            </a:r>
          </a:p>
        </p:txBody>
      </p:sp>
      <p:graphicFrame>
        <p:nvGraphicFramePr>
          <p:cNvPr id="2" name="Chart 1">
            <a:extLst>
              <a:ext uri="{FF2B5EF4-FFF2-40B4-BE49-F238E27FC236}">
                <a16:creationId xmlns:a16="http://schemas.microsoft.com/office/drawing/2014/main" id="{089291CF-8440-D895-59B9-EE3681B63CF5}"/>
              </a:ext>
            </a:extLst>
          </p:cNvPr>
          <p:cNvGraphicFramePr/>
          <p:nvPr>
            <p:extLst>
              <p:ext uri="{D42A27DB-BD31-4B8C-83A1-F6EECF244321}">
                <p14:modId xmlns:p14="http://schemas.microsoft.com/office/powerpoint/2010/main" val="1170633610"/>
              </p:ext>
            </p:extLst>
          </p:nvPr>
        </p:nvGraphicFramePr>
        <p:xfrm>
          <a:off x="654372" y="669338"/>
          <a:ext cx="8035971" cy="422794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4BA80D5-DCA5-6F13-D8AD-A09F752A1B74}"/>
              </a:ext>
            </a:extLst>
          </p:cNvPr>
          <p:cNvSpPr txBox="1"/>
          <p:nvPr/>
        </p:nvSpPr>
        <p:spPr>
          <a:xfrm>
            <a:off x="522766" y="669338"/>
            <a:ext cx="8167577" cy="665439"/>
          </a:xfrm>
          <a:prstGeom prst="rect">
            <a:avLst/>
          </a:prstGeom>
          <a:noFill/>
        </p:spPr>
        <p:txBody>
          <a:bodyPr wrap="square">
            <a:spAutoFit/>
          </a:bodyPr>
          <a:lstStyle/>
          <a:p>
            <a:pPr algn="ctr" rtl="0">
              <a:defRPr sz="1862" b="0" i="0" u="none" strike="noStrike" kern="1200" spc="0" baseline="0">
                <a:solidFill>
                  <a:srgbClr val="333333"/>
                </a:solidFill>
                <a:latin typeface="Nitti Grotesk Bold" panose="020B0503040202020003" pitchFamily="34" charset="0"/>
                <a:ea typeface="+mn-ea"/>
                <a:cs typeface="+mn-cs"/>
              </a:defRPr>
            </a:pPr>
            <a:r>
              <a:rPr lang="en-US" b="1" u="none" strike="noStrike" baseline="0" dirty="0">
                <a:solidFill>
                  <a:schemeClr val="tx1"/>
                </a:solidFill>
                <a:effectLst/>
                <a:latin typeface="Nitti Grotesk Bold" panose="020B0503040202020003" pitchFamily="34" charset="77"/>
              </a:rPr>
              <a:t>With regard to AI (artificial intelligence), who has significant responsibility for exploring potential use cases in your organization?</a:t>
            </a:r>
            <a:endParaRPr lang="en-US" b="1" dirty="0">
              <a:solidFill>
                <a:schemeClr val="tx1"/>
              </a:solidFill>
              <a:latin typeface="Nitti Grotesk Bold" panose="020B0503040202020003" pitchFamily="34" charset="77"/>
            </a:endParaRPr>
          </a:p>
        </p:txBody>
      </p:sp>
      <p:sp>
        <p:nvSpPr>
          <p:cNvPr id="5" name="TextBox 4">
            <a:extLst>
              <a:ext uri="{FF2B5EF4-FFF2-40B4-BE49-F238E27FC236}">
                <a16:creationId xmlns:a16="http://schemas.microsoft.com/office/drawing/2014/main" id="{29C49AF3-29C1-1659-6015-29018C247C3D}"/>
              </a:ext>
            </a:extLst>
          </p:cNvPr>
          <p:cNvSpPr txBox="1"/>
          <p:nvPr/>
        </p:nvSpPr>
        <p:spPr>
          <a:xfrm>
            <a:off x="833126" y="1660640"/>
            <a:ext cx="2728220" cy="307777"/>
          </a:xfrm>
          <a:prstGeom prst="rect">
            <a:avLst/>
          </a:prstGeom>
          <a:noFill/>
        </p:spPr>
        <p:txBody>
          <a:bodyPr wrap="square" rtlCol="0">
            <a:spAutoFit/>
          </a:bodyPr>
          <a:lstStyle/>
          <a:p>
            <a:pPr algn="l"/>
            <a:r>
              <a:rPr lang="en-US" sz="1400" b="1" dirty="0">
                <a:solidFill>
                  <a:schemeClr val="bg1"/>
                </a:solidFill>
                <a:latin typeface="Nitti Grotesk Bold" panose="020B0503040202020003" pitchFamily="34" charset="77"/>
              </a:rPr>
              <a:t>Technology / IT</a:t>
            </a:r>
          </a:p>
        </p:txBody>
      </p:sp>
      <p:sp>
        <p:nvSpPr>
          <p:cNvPr id="7" name="TextBox 6">
            <a:extLst>
              <a:ext uri="{FF2B5EF4-FFF2-40B4-BE49-F238E27FC236}">
                <a16:creationId xmlns:a16="http://schemas.microsoft.com/office/drawing/2014/main" id="{BA8D5BA5-599D-9F87-A2D7-9DD3F9A74941}"/>
              </a:ext>
            </a:extLst>
          </p:cNvPr>
          <p:cNvSpPr txBox="1"/>
          <p:nvPr/>
        </p:nvSpPr>
        <p:spPr>
          <a:xfrm>
            <a:off x="833126" y="2016020"/>
            <a:ext cx="2728220" cy="307777"/>
          </a:xfrm>
          <a:prstGeom prst="rect">
            <a:avLst/>
          </a:prstGeom>
          <a:noFill/>
        </p:spPr>
        <p:txBody>
          <a:bodyPr wrap="square" rtlCol="0">
            <a:spAutoFit/>
          </a:bodyPr>
          <a:lstStyle/>
          <a:p>
            <a:pPr algn="l"/>
            <a:r>
              <a:rPr lang="en-US" sz="1400" b="1" dirty="0">
                <a:solidFill>
                  <a:schemeClr val="bg1"/>
                </a:solidFill>
                <a:latin typeface="Nitti Grotesk Bold" panose="020B0503040202020003" pitchFamily="34" charset="77"/>
              </a:rPr>
              <a:t>Innovation</a:t>
            </a:r>
          </a:p>
        </p:txBody>
      </p:sp>
      <p:sp>
        <p:nvSpPr>
          <p:cNvPr id="9" name="TextBox 8">
            <a:extLst>
              <a:ext uri="{FF2B5EF4-FFF2-40B4-BE49-F238E27FC236}">
                <a16:creationId xmlns:a16="http://schemas.microsoft.com/office/drawing/2014/main" id="{B6683F8E-1A52-E85F-291F-1A981AC12D23}"/>
              </a:ext>
            </a:extLst>
          </p:cNvPr>
          <p:cNvSpPr txBox="1"/>
          <p:nvPr/>
        </p:nvSpPr>
        <p:spPr>
          <a:xfrm>
            <a:off x="833126" y="2371400"/>
            <a:ext cx="2728220" cy="307777"/>
          </a:xfrm>
          <a:prstGeom prst="rect">
            <a:avLst/>
          </a:prstGeom>
          <a:noFill/>
        </p:spPr>
        <p:txBody>
          <a:bodyPr wrap="square" rtlCol="0">
            <a:spAutoFit/>
          </a:bodyPr>
          <a:lstStyle/>
          <a:p>
            <a:pPr algn="l"/>
            <a:r>
              <a:rPr lang="en-US" sz="1400" b="1" dirty="0">
                <a:solidFill>
                  <a:schemeClr val="bg1"/>
                </a:solidFill>
                <a:latin typeface="Nitti Grotesk Bold" panose="020B0503040202020003" pitchFamily="34" charset="77"/>
              </a:rPr>
              <a:t>R&amp;D</a:t>
            </a:r>
          </a:p>
        </p:txBody>
      </p:sp>
      <p:sp>
        <p:nvSpPr>
          <p:cNvPr id="10" name="TextBox 9">
            <a:extLst>
              <a:ext uri="{FF2B5EF4-FFF2-40B4-BE49-F238E27FC236}">
                <a16:creationId xmlns:a16="http://schemas.microsoft.com/office/drawing/2014/main" id="{919ED026-5375-2A53-15FE-FBB1D5BEBB8C}"/>
              </a:ext>
            </a:extLst>
          </p:cNvPr>
          <p:cNvSpPr txBox="1"/>
          <p:nvPr/>
        </p:nvSpPr>
        <p:spPr>
          <a:xfrm>
            <a:off x="833126" y="2726780"/>
            <a:ext cx="2728220" cy="307777"/>
          </a:xfrm>
          <a:prstGeom prst="rect">
            <a:avLst/>
          </a:prstGeom>
          <a:noFill/>
        </p:spPr>
        <p:txBody>
          <a:bodyPr wrap="square" rtlCol="0">
            <a:spAutoFit/>
          </a:bodyPr>
          <a:lstStyle/>
          <a:p>
            <a:pPr algn="l"/>
            <a:r>
              <a:rPr lang="en-US" sz="1400" b="1" dirty="0">
                <a:solidFill>
                  <a:schemeClr val="bg1"/>
                </a:solidFill>
                <a:latin typeface="Nitti Grotesk Bold" panose="020B0503040202020003" pitchFamily="34" charset="77"/>
              </a:rPr>
              <a:t>Business units</a:t>
            </a:r>
          </a:p>
        </p:txBody>
      </p:sp>
      <p:sp>
        <p:nvSpPr>
          <p:cNvPr id="11" name="TextBox 10">
            <a:extLst>
              <a:ext uri="{FF2B5EF4-FFF2-40B4-BE49-F238E27FC236}">
                <a16:creationId xmlns:a16="http://schemas.microsoft.com/office/drawing/2014/main" id="{CE2DB1F3-565A-F11B-CB44-69ABD3E4BED6}"/>
              </a:ext>
            </a:extLst>
          </p:cNvPr>
          <p:cNvSpPr txBox="1"/>
          <p:nvPr/>
        </p:nvSpPr>
        <p:spPr>
          <a:xfrm>
            <a:off x="833126" y="3082160"/>
            <a:ext cx="2728220" cy="307777"/>
          </a:xfrm>
          <a:prstGeom prst="rect">
            <a:avLst/>
          </a:prstGeom>
          <a:noFill/>
        </p:spPr>
        <p:txBody>
          <a:bodyPr wrap="square" rtlCol="0">
            <a:spAutoFit/>
          </a:bodyPr>
          <a:lstStyle/>
          <a:p>
            <a:pPr algn="l"/>
            <a:r>
              <a:rPr lang="en-US" sz="1400" b="1" dirty="0">
                <a:solidFill>
                  <a:schemeClr val="bg1"/>
                </a:solidFill>
                <a:latin typeface="Nitti Grotesk Bold" panose="020B0503040202020003" pitchFamily="34" charset="77"/>
              </a:rPr>
              <a:t>Other functions</a:t>
            </a:r>
          </a:p>
        </p:txBody>
      </p:sp>
      <p:sp>
        <p:nvSpPr>
          <p:cNvPr id="12" name="TextBox 11">
            <a:extLst>
              <a:ext uri="{FF2B5EF4-FFF2-40B4-BE49-F238E27FC236}">
                <a16:creationId xmlns:a16="http://schemas.microsoft.com/office/drawing/2014/main" id="{814E6AD9-AD53-2392-E272-C644684D0FA6}"/>
              </a:ext>
            </a:extLst>
          </p:cNvPr>
          <p:cNvSpPr txBox="1"/>
          <p:nvPr/>
        </p:nvSpPr>
        <p:spPr>
          <a:xfrm>
            <a:off x="772395" y="3437540"/>
            <a:ext cx="2728220" cy="307777"/>
          </a:xfrm>
          <a:prstGeom prst="rect">
            <a:avLst/>
          </a:prstGeom>
          <a:noFill/>
        </p:spPr>
        <p:txBody>
          <a:bodyPr wrap="square" rtlCol="0">
            <a:spAutoFit/>
          </a:bodyPr>
          <a:lstStyle/>
          <a:p>
            <a:pPr algn="l"/>
            <a:r>
              <a:rPr lang="en-US" sz="1400" b="1" dirty="0">
                <a:solidFill>
                  <a:schemeClr val="bg1"/>
                </a:solidFill>
                <a:latin typeface="Nitti Grotesk Bold" panose="020B0503040202020003" pitchFamily="34" charset="77"/>
              </a:rPr>
              <a:t>Marketing</a:t>
            </a:r>
          </a:p>
        </p:txBody>
      </p:sp>
      <p:sp>
        <p:nvSpPr>
          <p:cNvPr id="13" name="TextBox 12">
            <a:extLst>
              <a:ext uri="{FF2B5EF4-FFF2-40B4-BE49-F238E27FC236}">
                <a16:creationId xmlns:a16="http://schemas.microsoft.com/office/drawing/2014/main" id="{2F5F73BC-A428-B5FA-1CB5-A7461EC90FBB}"/>
              </a:ext>
            </a:extLst>
          </p:cNvPr>
          <p:cNvSpPr txBox="1"/>
          <p:nvPr/>
        </p:nvSpPr>
        <p:spPr>
          <a:xfrm>
            <a:off x="773406" y="3792920"/>
            <a:ext cx="2728220" cy="307777"/>
          </a:xfrm>
          <a:prstGeom prst="rect">
            <a:avLst/>
          </a:prstGeom>
          <a:noFill/>
        </p:spPr>
        <p:txBody>
          <a:bodyPr wrap="square" rtlCol="0">
            <a:spAutoFit/>
          </a:bodyPr>
          <a:lstStyle/>
          <a:p>
            <a:pPr algn="l"/>
            <a:r>
              <a:rPr lang="en-US" sz="1400" b="1" dirty="0">
                <a:solidFill>
                  <a:schemeClr val="bg1"/>
                </a:solidFill>
                <a:latin typeface="Nitti Grotesk Bold" panose="020B0503040202020003" pitchFamily="34" charset="77"/>
              </a:rPr>
              <a:t>Unclear</a:t>
            </a:r>
            <a:endParaRPr lang="en-US" sz="1200" b="1" dirty="0">
              <a:solidFill>
                <a:schemeClr val="bg1"/>
              </a:solidFill>
              <a:latin typeface="Nitti Grotesk Bold" panose="020B0503040202020003" pitchFamily="34" charset="77"/>
            </a:endParaRPr>
          </a:p>
        </p:txBody>
      </p:sp>
      <p:sp>
        <p:nvSpPr>
          <p:cNvPr id="14" name="TextBox 13">
            <a:extLst>
              <a:ext uri="{FF2B5EF4-FFF2-40B4-BE49-F238E27FC236}">
                <a16:creationId xmlns:a16="http://schemas.microsoft.com/office/drawing/2014/main" id="{C78100E5-4ACA-4B83-1A8B-321C3E00F043}"/>
              </a:ext>
            </a:extLst>
          </p:cNvPr>
          <p:cNvSpPr txBox="1"/>
          <p:nvPr/>
        </p:nvSpPr>
        <p:spPr>
          <a:xfrm>
            <a:off x="764773" y="4148301"/>
            <a:ext cx="2728220" cy="276999"/>
          </a:xfrm>
          <a:prstGeom prst="rect">
            <a:avLst/>
          </a:prstGeom>
          <a:noFill/>
        </p:spPr>
        <p:txBody>
          <a:bodyPr wrap="square" rtlCol="0">
            <a:spAutoFit/>
          </a:bodyPr>
          <a:lstStyle/>
          <a:p>
            <a:pPr algn="l"/>
            <a:r>
              <a:rPr lang="en-US" sz="1200" b="1" dirty="0">
                <a:solidFill>
                  <a:schemeClr val="bg1"/>
                </a:solidFill>
                <a:latin typeface="Nitti Grotesk Bold" panose="020B0503040202020003" pitchFamily="34" charset="77"/>
              </a:rPr>
              <a:t>HR</a:t>
            </a:r>
          </a:p>
        </p:txBody>
      </p:sp>
      <p:sp>
        <p:nvSpPr>
          <p:cNvPr id="15" name="TextBox 14">
            <a:extLst>
              <a:ext uri="{FF2B5EF4-FFF2-40B4-BE49-F238E27FC236}">
                <a16:creationId xmlns:a16="http://schemas.microsoft.com/office/drawing/2014/main" id="{8D2B1690-9E31-605E-AB41-CDC4F605E58B}"/>
              </a:ext>
            </a:extLst>
          </p:cNvPr>
          <p:cNvSpPr txBox="1"/>
          <p:nvPr/>
        </p:nvSpPr>
        <p:spPr>
          <a:xfrm>
            <a:off x="7148203" y="4897279"/>
            <a:ext cx="2002471" cy="246221"/>
          </a:xfrm>
          <a:prstGeom prst="rect">
            <a:avLst/>
          </a:prstGeom>
          <a:noFill/>
        </p:spPr>
        <p:txBody>
          <a:bodyPr wrap="none" rtlCol="0">
            <a:spAutoFit/>
          </a:bodyPr>
          <a:lstStyle/>
          <a:p>
            <a:r>
              <a:rPr lang="en-US" sz="1000" b="1" dirty="0">
                <a:solidFill>
                  <a:schemeClr val="tx1"/>
                </a:solidFill>
                <a:latin typeface="Nitti Grotesk Bold" panose="020B0503040202020003" pitchFamily="34" charset="77"/>
                <a:cs typeface="Chakra Petch" pitchFamily="2" charset="-34"/>
              </a:rPr>
              <a:t>Source: InnoLead Research, 2024</a:t>
            </a:r>
            <a:endParaRPr lang="en-US" sz="1400" b="1" dirty="0">
              <a:solidFill>
                <a:schemeClr val="tx1"/>
              </a:solidFill>
              <a:latin typeface="Nitti Grotesk Bold" panose="020B0503040202020003" pitchFamily="34" charset="77"/>
              <a:cs typeface="Chakra Petch" pitchFamily="2" charset="-34"/>
            </a:endParaRPr>
          </a:p>
        </p:txBody>
      </p:sp>
    </p:spTree>
    <p:extLst>
      <p:ext uri="{BB962C8B-B14F-4D97-AF65-F5344CB8AC3E}">
        <p14:creationId xmlns:p14="http://schemas.microsoft.com/office/powerpoint/2010/main" val="374069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89B253B-1A26-FBE4-A7C0-BE92601E6C57}"/>
              </a:ext>
            </a:extLst>
          </p:cNvPr>
          <p:cNvGraphicFramePr/>
          <p:nvPr>
            <p:extLst>
              <p:ext uri="{D42A27DB-BD31-4B8C-83A1-F6EECF244321}">
                <p14:modId xmlns:p14="http://schemas.microsoft.com/office/powerpoint/2010/main" val="1421869258"/>
              </p:ext>
            </p:extLst>
          </p:nvPr>
        </p:nvGraphicFramePr>
        <p:xfrm>
          <a:off x="2405270" y="669338"/>
          <a:ext cx="6285073" cy="393404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AD2270B-D1A8-AB87-490C-0CAC3745CE60}"/>
              </a:ext>
            </a:extLst>
          </p:cNvPr>
          <p:cNvSpPr txBox="1"/>
          <p:nvPr/>
        </p:nvSpPr>
        <p:spPr>
          <a:xfrm>
            <a:off x="522766" y="669338"/>
            <a:ext cx="8167577" cy="665439"/>
          </a:xfrm>
          <a:prstGeom prst="rect">
            <a:avLst/>
          </a:prstGeom>
          <a:noFill/>
        </p:spPr>
        <p:txBody>
          <a:bodyPr wrap="square">
            <a:spAutoFit/>
          </a:bodyPr>
          <a:lstStyle/>
          <a:p>
            <a:pPr algn="ctr" rtl="0">
              <a:defRPr sz="1862" b="0" i="0" u="none" strike="noStrike" kern="1200" spc="0" baseline="0">
                <a:solidFill>
                  <a:srgbClr val="333333"/>
                </a:solidFill>
                <a:latin typeface="Nitti Grotesk Bold" panose="020B0503040202020003" pitchFamily="34" charset="0"/>
                <a:ea typeface="+mn-ea"/>
                <a:cs typeface="+mn-cs"/>
              </a:defRPr>
            </a:pPr>
            <a:r>
              <a:rPr lang="en-US" b="1" u="none" strike="noStrike" baseline="0" dirty="0">
                <a:solidFill>
                  <a:schemeClr val="tx1"/>
                </a:solidFill>
                <a:effectLst/>
                <a:latin typeface="Nitti Grotesk Bold" panose="020B0503040202020003" pitchFamily="34" charset="77"/>
              </a:rPr>
              <a:t>With regard to budget/human resources being devoted to AI in your organization... In 2023, did they:</a:t>
            </a:r>
            <a:endParaRPr lang="en-US" b="1" dirty="0">
              <a:solidFill>
                <a:schemeClr val="tx1"/>
              </a:solidFill>
              <a:latin typeface="Nitti Grotesk Bold" panose="020B0503040202020003" pitchFamily="34" charset="77"/>
            </a:endParaRPr>
          </a:p>
        </p:txBody>
      </p:sp>
      <p:sp>
        <p:nvSpPr>
          <p:cNvPr id="5" name="TextBox 4">
            <a:extLst>
              <a:ext uri="{FF2B5EF4-FFF2-40B4-BE49-F238E27FC236}">
                <a16:creationId xmlns:a16="http://schemas.microsoft.com/office/drawing/2014/main" id="{B562EADB-D45B-C79A-C66B-F8E6CD81F207}"/>
              </a:ext>
            </a:extLst>
          </p:cNvPr>
          <p:cNvSpPr txBox="1"/>
          <p:nvPr/>
        </p:nvSpPr>
        <p:spPr>
          <a:xfrm>
            <a:off x="653167" y="1616046"/>
            <a:ext cx="1871372" cy="307777"/>
          </a:xfrm>
          <a:prstGeom prst="rect">
            <a:avLst/>
          </a:prstGeom>
          <a:noFill/>
        </p:spPr>
        <p:txBody>
          <a:bodyPr wrap="square" rtlCol="0">
            <a:spAutoFit/>
          </a:bodyPr>
          <a:lstStyle/>
          <a:p>
            <a:pPr algn="r"/>
            <a:r>
              <a:rPr lang="en-US" sz="1400" b="1" dirty="0">
                <a:latin typeface="Nitti Grotesk Bold" panose="020B0503040202020003" pitchFamily="34" charset="77"/>
              </a:rPr>
              <a:t>Increase dramatically</a:t>
            </a:r>
          </a:p>
        </p:txBody>
      </p:sp>
      <p:sp>
        <p:nvSpPr>
          <p:cNvPr id="6" name="TextBox 5">
            <a:extLst>
              <a:ext uri="{FF2B5EF4-FFF2-40B4-BE49-F238E27FC236}">
                <a16:creationId xmlns:a16="http://schemas.microsoft.com/office/drawing/2014/main" id="{A5D6E920-F6D7-070B-1C08-2B3A16DBF085}"/>
              </a:ext>
            </a:extLst>
          </p:cNvPr>
          <p:cNvSpPr txBox="1"/>
          <p:nvPr/>
        </p:nvSpPr>
        <p:spPr>
          <a:xfrm>
            <a:off x="653167" y="2056340"/>
            <a:ext cx="1871372" cy="307777"/>
          </a:xfrm>
          <a:prstGeom prst="rect">
            <a:avLst/>
          </a:prstGeom>
          <a:noFill/>
        </p:spPr>
        <p:txBody>
          <a:bodyPr wrap="square" rtlCol="0">
            <a:spAutoFit/>
          </a:bodyPr>
          <a:lstStyle/>
          <a:p>
            <a:pPr algn="r"/>
            <a:r>
              <a:rPr lang="en-US" sz="1400" b="1" dirty="0">
                <a:latin typeface="Nitti Grotesk Bold" panose="020B0503040202020003" pitchFamily="34" charset="77"/>
              </a:rPr>
              <a:t>Increase somewhat</a:t>
            </a:r>
          </a:p>
        </p:txBody>
      </p:sp>
      <p:sp>
        <p:nvSpPr>
          <p:cNvPr id="7" name="TextBox 6">
            <a:extLst>
              <a:ext uri="{FF2B5EF4-FFF2-40B4-BE49-F238E27FC236}">
                <a16:creationId xmlns:a16="http://schemas.microsoft.com/office/drawing/2014/main" id="{697F11D8-1933-AB31-76ED-DA36DA9B42C0}"/>
              </a:ext>
            </a:extLst>
          </p:cNvPr>
          <p:cNvSpPr txBox="1"/>
          <p:nvPr/>
        </p:nvSpPr>
        <p:spPr>
          <a:xfrm>
            <a:off x="653167" y="2496634"/>
            <a:ext cx="1871372" cy="307777"/>
          </a:xfrm>
          <a:prstGeom prst="rect">
            <a:avLst/>
          </a:prstGeom>
          <a:noFill/>
        </p:spPr>
        <p:txBody>
          <a:bodyPr wrap="square" rtlCol="0">
            <a:spAutoFit/>
          </a:bodyPr>
          <a:lstStyle/>
          <a:p>
            <a:pPr algn="r"/>
            <a:r>
              <a:rPr lang="en-US" sz="1400" b="1" dirty="0">
                <a:latin typeface="Nitti Grotesk Bold" panose="020B0503040202020003" pitchFamily="34" charset="77"/>
              </a:rPr>
              <a:t>Remain stable</a:t>
            </a:r>
          </a:p>
        </p:txBody>
      </p:sp>
      <p:sp>
        <p:nvSpPr>
          <p:cNvPr id="9" name="TextBox 8">
            <a:extLst>
              <a:ext uri="{FF2B5EF4-FFF2-40B4-BE49-F238E27FC236}">
                <a16:creationId xmlns:a16="http://schemas.microsoft.com/office/drawing/2014/main" id="{DE8F5A09-C888-9277-EC9F-1976418AFCAC}"/>
              </a:ext>
            </a:extLst>
          </p:cNvPr>
          <p:cNvSpPr txBox="1"/>
          <p:nvPr/>
        </p:nvSpPr>
        <p:spPr>
          <a:xfrm>
            <a:off x="653167" y="2936928"/>
            <a:ext cx="1871372" cy="307777"/>
          </a:xfrm>
          <a:prstGeom prst="rect">
            <a:avLst/>
          </a:prstGeom>
          <a:noFill/>
        </p:spPr>
        <p:txBody>
          <a:bodyPr wrap="square" rtlCol="0">
            <a:spAutoFit/>
          </a:bodyPr>
          <a:lstStyle/>
          <a:p>
            <a:pPr algn="r"/>
            <a:r>
              <a:rPr lang="en-US" sz="1400" b="1" dirty="0">
                <a:latin typeface="Nitti Grotesk Bold" panose="020B0503040202020003" pitchFamily="34" charset="77"/>
              </a:rPr>
              <a:t>Decrease somewhat</a:t>
            </a:r>
          </a:p>
        </p:txBody>
      </p:sp>
      <p:sp>
        <p:nvSpPr>
          <p:cNvPr id="10" name="TextBox 9">
            <a:extLst>
              <a:ext uri="{FF2B5EF4-FFF2-40B4-BE49-F238E27FC236}">
                <a16:creationId xmlns:a16="http://schemas.microsoft.com/office/drawing/2014/main" id="{9B3C5D32-580F-3927-F8B9-B9561A3B547E}"/>
              </a:ext>
            </a:extLst>
          </p:cNvPr>
          <p:cNvSpPr txBox="1"/>
          <p:nvPr/>
        </p:nvSpPr>
        <p:spPr>
          <a:xfrm>
            <a:off x="653167" y="3377222"/>
            <a:ext cx="1871372" cy="307777"/>
          </a:xfrm>
          <a:prstGeom prst="rect">
            <a:avLst/>
          </a:prstGeom>
          <a:noFill/>
        </p:spPr>
        <p:txBody>
          <a:bodyPr wrap="square" rtlCol="0">
            <a:spAutoFit/>
          </a:bodyPr>
          <a:lstStyle/>
          <a:p>
            <a:pPr algn="r"/>
            <a:r>
              <a:rPr lang="en-US" sz="1400" b="1" dirty="0">
                <a:latin typeface="Nitti Grotesk Bold" panose="020B0503040202020003" pitchFamily="34" charset="77"/>
              </a:rPr>
              <a:t>Decrease dramatically</a:t>
            </a:r>
          </a:p>
        </p:txBody>
      </p:sp>
      <p:sp>
        <p:nvSpPr>
          <p:cNvPr id="11" name="TextBox 10">
            <a:extLst>
              <a:ext uri="{FF2B5EF4-FFF2-40B4-BE49-F238E27FC236}">
                <a16:creationId xmlns:a16="http://schemas.microsoft.com/office/drawing/2014/main" id="{3630D481-6956-610C-BBA1-BE024091A7ED}"/>
              </a:ext>
            </a:extLst>
          </p:cNvPr>
          <p:cNvSpPr txBox="1"/>
          <p:nvPr/>
        </p:nvSpPr>
        <p:spPr>
          <a:xfrm>
            <a:off x="653167" y="3817518"/>
            <a:ext cx="1871372" cy="307777"/>
          </a:xfrm>
          <a:prstGeom prst="rect">
            <a:avLst/>
          </a:prstGeom>
          <a:noFill/>
        </p:spPr>
        <p:txBody>
          <a:bodyPr wrap="square" rtlCol="0">
            <a:spAutoFit/>
          </a:bodyPr>
          <a:lstStyle/>
          <a:p>
            <a:pPr algn="r"/>
            <a:r>
              <a:rPr lang="en-US" sz="1400" b="1" dirty="0">
                <a:latin typeface="Nitti Grotesk Bold" panose="020B0503040202020003" pitchFamily="34" charset="77"/>
              </a:rPr>
              <a:t>Not sure</a:t>
            </a:r>
          </a:p>
        </p:txBody>
      </p:sp>
      <p:sp>
        <p:nvSpPr>
          <p:cNvPr id="12" name="TextBox 11">
            <a:extLst>
              <a:ext uri="{FF2B5EF4-FFF2-40B4-BE49-F238E27FC236}">
                <a16:creationId xmlns:a16="http://schemas.microsoft.com/office/drawing/2014/main" id="{476446F7-D4A5-ED3B-3F76-CCA4D16C906F}"/>
              </a:ext>
            </a:extLst>
          </p:cNvPr>
          <p:cNvSpPr txBox="1"/>
          <p:nvPr/>
        </p:nvSpPr>
        <p:spPr>
          <a:xfrm>
            <a:off x="7148203" y="4897279"/>
            <a:ext cx="2002471" cy="246221"/>
          </a:xfrm>
          <a:prstGeom prst="rect">
            <a:avLst/>
          </a:prstGeom>
          <a:noFill/>
        </p:spPr>
        <p:txBody>
          <a:bodyPr wrap="none" rtlCol="0">
            <a:spAutoFit/>
          </a:bodyPr>
          <a:lstStyle/>
          <a:p>
            <a:r>
              <a:rPr lang="en-US" sz="1000" b="1" dirty="0">
                <a:solidFill>
                  <a:schemeClr val="tx1"/>
                </a:solidFill>
                <a:latin typeface="Nitti Grotesk Bold" panose="020B0503040202020003" pitchFamily="34" charset="77"/>
                <a:cs typeface="Chakra Petch" pitchFamily="2" charset="-34"/>
              </a:rPr>
              <a:t>Source: InnoLead Research, 2024</a:t>
            </a:r>
            <a:endParaRPr lang="en-US" sz="1400" b="1" dirty="0">
              <a:solidFill>
                <a:schemeClr val="tx1"/>
              </a:solidFill>
              <a:latin typeface="Nitti Grotesk Bold" panose="020B0503040202020003" pitchFamily="34" charset="77"/>
              <a:cs typeface="Chakra Petch" pitchFamily="2" charset="-34"/>
            </a:endParaRPr>
          </a:p>
        </p:txBody>
      </p:sp>
      <p:sp>
        <p:nvSpPr>
          <p:cNvPr id="13" name="Rectangle 12">
            <a:extLst>
              <a:ext uri="{FF2B5EF4-FFF2-40B4-BE49-F238E27FC236}">
                <a16:creationId xmlns:a16="http://schemas.microsoft.com/office/drawing/2014/main" id="{3137293A-7B16-0724-2F15-972151C249DA}"/>
              </a:ext>
            </a:extLst>
          </p:cNvPr>
          <p:cNvSpPr/>
          <p:nvPr/>
        </p:nvSpPr>
        <p:spPr>
          <a:xfrm>
            <a:off x="95249" y="1478"/>
            <a:ext cx="8784238" cy="430887"/>
          </a:xfrm>
          <a:prstGeom prst="rect">
            <a:avLst/>
          </a:prstGeom>
        </p:spPr>
        <p:txBody>
          <a:bodyPr wrap="square">
            <a:spAutoFit/>
          </a:bodyPr>
          <a:lstStyle/>
          <a:p>
            <a:r>
              <a:rPr lang="en-US" sz="2200" b="1" dirty="0">
                <a:solidFill>
                  <a:schemeClr val="bg1"/>
                </a:solidFill>
                <a:latin typeface="Nitti Grotesk Bold" panose="020B0503040202020003" pitchFamily="34" charset="77"/>
                <a:cs typeface="Chakra Petch" pitchFamily="2" charset="-34"/>
              </a:rPr>
              <a:t>Resource allocation to AI initiatives growing as expected</a:t>
            </a:r>
          </a:p>
        </p:txBody>
      </p:sp>
    </p:spTree>
    <p:extLst>
      <p:ext uri="{BB962C8B-B14F-4D97-AF65-F5344CB8AC3E}">
        <p14:creationId xmlns:p14="http://schemas.microsoft.com/office/powerpoint/2010/main" val="2065931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Rectangle 7">
            <a:extLst>
              <a:ext uri="{FF2B5EF4-FFF2-40B4-BE49-F238E27FC236}">
                <a16:creationId xmlns:a16="http://schemas.microsoft.com/office/drawing/2014/main" id="{49C1D943-0852-2D45-97CA-5873A6B48111}"/>
              </a:ext>
            </a:extLst>
          </p:cNvPr>
          <p:cNvSpPr/>
          <p:nvPr/>
        </p:nvSpPr>
        <p:spPr>
          <a:xfrm>
            <a:off x="95249" y="1478"/>
            <a:ext cx="8784238" cy="461665"/>
          </a:xfrm>
          <a:prstGeom prst="rect">
            <a:avLst/>
          </a:prstGeom>
        </p:spPr>
        <p:txBody>
          <a:bodyPr wrap="square">
            <a:spAutoFit/>
          </a:bodyPr>
          <a:lstStyle/>
          <a:p>
            <a:r>
              <a:rPr lang="en-US" sz="2400" b="1" dirty="0">
                <a:solidFill>
                  <a:schemeClr val="bg1"/>
                </a:solidFill>
                <a:latin typeface="Nitti Grotesk Bold" panose="020B0503040202020003" pitchFamily="34" charset="77"/>
                <a:cs typeface="Chakra Petch" pitchFamily="2" charset="-34"/>
              </a:rPr>
              <a:t>Perceived generative AI “test &amp; learn” speed varies</a:t>
            </a:r>
          </a:p>
        </p:txBody>
      </p:sp>
      <p:sp>
        <p:nvSpPr>
          <p:cNvPr id="2" name="TextBox 1">
            <a:extLst>
              <a:ext uri="{FF2B5EF4-FFF2-40B4-BE49-F238E27FC236}">
                <a16:creationId xmlns:a16="http://schemas.microsoft.com/office/drawing/2014/main" id="{034626D1-8FCD-5EDB-F289-A7B476D11B36}"/>
              </a:ext>
            </a:extLst>
          </p:cNvPr>
          <p:cNvSpPr txBox="1"/>
          <p:nvPr/>
        </p:nvSpPr>
        <p:spPr>
          <a:xfrm>
            <a:off x="522766" y="669338"/>
            <a:ext cx="8167577" cy="665439"/>
          </a:xfrm>
          <a:prstGeom prst="rect">
            <a:avLst/>
          </a:prstGeom>
          <a:noFill/>
        </p:spPr>
        <p:txBody>
          <a:bodyPr wrap="square">
            <a:spAutoFit/>
          </a:bodyPr>
          <a:lstStyle/>
          <a:p>
            <a:pPr algn="ctr" rtl="0">
              <a:defRPr sz="1862" b="0" i="0" u="none" strike="noStrike" kern="1200" spc="0" baseline="0">
                <a:solidFill>
                  <a:srgbClr val="333333"/>
                </a:solidFill>
                <a:latin typeface="Nitti Grotesk Bold" panose="020B0503040202020003" pitchFamily="34" charset="0"/>
                <a:ea typeface="+mn-ea"/>
                <a:cs typeface="+mn-cs"/>
              </a:defRPr>
            </a:pPr>
            <a:r>
              <a:rPr lang="en-US" b="1" u="none" strike="noStrike" baseline="0" dirty="0">
                <a:solidFill>
                  <a:schemeClr val="tx1"/>
                </a:solidFill>
                <a:effectLst/>
                <a:latin typeface="Nitti Grotesk Bold" panose="020B0503040202020003" pitchFamily="34" charset="77"/>
              </a:rPr>
              <a:t>My organization is moving fast enough when it comes to exploring / experimenting with / deploying Generative AI</a:t>
            </a:r>
            <a:endParaRPr lang="en-US" b="1" dirty="0">
              <a:solidFill>
                <a:schemeClr val="tx1"/>
              </a:solidFill>
              <a:latin typeface="Nitti Grotesk Bold" panose="020B0503040202020003" pitchFamily="34" charset="77"/>
            </a:endParaRPr>
          </a:p>
        </p:txBody>
      </p:sp>
      <p:sp>
        <p:nvSpPr>
          <p:cNvPr id="3" name="TextBox 2">
            <a:extLst>
              <a:ext uri="{FF2B5EF4-FFF2-40B4-BE49-F238E27FC236}">
                <a16:creationId xmlns:a16="http://schemas.microsoft.com/office/drawing/2014/main" id="{9F5345E0-07B6-753E-6B2E-842EEAEF9457}"/>
              </a:ext>
            </a:extLst>
          </p:cNvPr>
          <p:cNvSpPr txBox="1"/>
          <p:nvPr/>
        </p:nvSpPr>
        <p:spPr>
          <a:xfrm>
            <a:off x="653167" y="1616046"/>
            <a:ext cx="1871372" cy="307777"/>
          </a:xfrm>
          <a:prstGeom prst="rect">
            <a:avLst/>
          </a:prstGeom>
          <a:noFill/>
        </p:spPr>
        <p:txBody>
          <a:bodyPr wrap="square" rtlCol="0">
            <a:spAutoFit/>
          </a:bodyPr>
          <a:lstStyle/>
          <a:p>
            <a:pPr algn="r"/>
            <a:r>
              <a:rPr lang="en-US" sz="1400" b="1" dirty="0">
                <a:latin typeface="Nitti Grotesk Bold" panose="020B0503040202020003" pitchFamily="34" charset="77"/>
              </a:rPr>
              <a:t>Strongly agree</a:t>
            </a:r>
          </a:p>
        </p:txBody>
      </p:sp>
      <p:sp>
        <p:nvSpPr>
          <p:cNvPr id="5" name="TextBox 4">
            <a:extLst>
              <a:ext uri="{FF2B5EF4-FFF2-40B4-BE49-F238E27FC236}">
                <a16:creationId xmlns:a16="http://schemas.microsoft.com/office/drawing/2014/main" id="{FCD515CB-776B-F371-8B73-811E5FEC8FE9}"/>
              </a:ext>
            </a:extLst>
          </p:cNvPr>
          <p:cNvSpPr txBox="1"/>
          <p:nvPr/>
        </p:nvSpPr>
        <p:spPr>
          <a:xfrm>
            <a:off x="653167" y="2056340"/>
            <a:ext cx="1871372" cy="307777"/>
          </a:xfrm>
          <a:prstGeom prst="rect">
            <a:avLst/>
          </a:prstGeom>
          <a:noFill/>
        </p:spPr>
        <p:txBody>
          <a:bodyPr wrap="square" rtlCol="0">
            <a:spAutoFit/>
          </a:bodyPr>
          <a:lstStyle/>
          <a:p>
            <a:pPr algn="r"/>
            <a:r>
              <a:rPr lang="en-US" sz="1400" b="1" dirty="0">
                <a:latin typeface="Nitti Grotesk Bold" panose="020B0503040202020003" pitchFamily="34" charset="77"/>
              </a:rPr>
              <a:t>Agree</a:t>
            </a:r>
          </a:p>
        </p:txBody>
      </p:sp>
      <p:sp>
        <p:nvSpPr>
          <p:cNvPr id="6" name="TextBox 5">
            <a:extLst>
              <a:ext uri="{FF2B5EF4-FFF2-40B4-BE49-F238E27FC236}">
                <a16:creationId xmlns:a16="http://schemas.microsoft.com/office/drawing/2014/main" id="{2AE3439C-0084-C4F7-434B-90E960B25F7A}"/>
              </a:ext>
            </a:extLst>
          </p:cNvPr>
          <p:cNvSpPr txBox="1"/>
          <p:nvPr/>
        </p:nvSpPr>
        <p:spPr>
          <a:xfrm>
            <a:off x="0" y="2496634"/>
            <a:ext cx="2524539" cy="307777"/>
          </a:xfrm>
          <a:prstGeom prst="rect">
            <a:avLst/>
          </a:prstGeom>
          <a:noFill/>
        </p:spPr>
        <p:txBody>
          <a:bodyPr wrap="square" rtlCol="0">
            <a:spAutoFit/>
          </a:bodyPr>
          <a:lstStyle/>
          <a:p>
            <a:pPr algn="r"/>
            <a:r>
              <a:rPr lang="en-US" sz="1400" b="1" dirty="0">
                <a:latin typeface="Nitti Grotesk Bold" panose="020B0503040202020003" pitchFamily="34" charset="77"/>
              </a:rPr>
              <a:t>Neither agree nor disagree</a:t>
            </a:r>
          </a:p>
        </p:txBody>
      </p:sp>
      <p:sp>
        <p:nvSpPr>
          <p:cNvPr id="7" name="TextBox 6">
            <a:extLst>
              <a:ext uri="{FF2B5EF4-FFF2-40B4-BE49-F238E27FC236}">
                <a16:creationId xmlns:a16="http://schemas.microsoft.com/office/drawing/2014/main" id="{93851A1D-BC66-7BFC-6D52-57ECC82222F6}"/>
              </a:ext>
            </a:extLst>
          </p:cNvPr>
          <p:cNvSpPr txBox="1"/>
          <p:nvPr/>
        </p:nvSpPr>
        <p:spPr>
          <a:xfrm>
            <a:off x="653167" y="2936928"/>
            <a:ext cx="1871372" cy="307777"/>
          </a:xfrm>
          <a:prstGeom prst="rect">
            <a:avLst/>
          </a:prstGeom>
          <a:noFill/>
        </p:spPr>
        <p:txBody>
          <a:bodyPr wrap="square" rtlCol="0">
            <a:spAutoFit/>
          </a:bodyPr>
          <a:lstStyle/>
          <a:p>
            <a:pPr algn="r"/>
            <a:r>
              <a:rPr lang="en-US" sz="1400" b="1" dirty="0">
                <a:latin typeface="Nitti Grotesk Bold" panose="020B0503040202020003" pitchFamily="34" charset="77"/>
              </a:rPr>
              <a:t>Disagree</a:t>
            </a:r>
          </a:p>
        </p:txBody>
      </p:sp>
      <p:sp>
        <p:nvSpPr>
          <p:cNvPr id="9" name="TextBox 8">
            <a:extLst>
              <a:ext uri="{FF2B5EF4-FFF2-40B4-BE49-F238E27FC236}">
                <a16:creationId xmlns:a16="http://schemas.microsoft.com/office/drawing/2014/main" id="{23D7A702-3CC5-B760-446B-06891016527A}"/>
              </a:ext>
            </a:extLst>
          </p:cNvPr>
          <p:cNvSpPr txBox="1"/>
          <p:nvPr/>
        </p:nvSpPr>
        <p:spPr>
          <a:xfrm>
            <a:off x="653167" y="3377222"/>
            <a:ext cx="1871372" cy="307777"/>
          </a:xfrm>
          <a:prstGeom prst="rect">
            <a:avLst/>
          </a:prstGeom>
          <a:noFill/>
        </p:spPr>
        <p:txBody>
          <a:bodyPr wrap="square" rtlCol="0">
            <a:spAutoFit/>
          </a:bodyPr>
          <a:lstStyle/>
          <a:p>
            <a:pPr algn="r"/>
            <a:r>
              <a:rPr lang="en-US" sz="1400" b="1" dirty="0">
                <a:latin typeface="Nitti Grotesk Bold" panose="020B0503040202020003" pitchFamily="34" charset="77"/>
              </a:rPr>
              <a:t>Strongly disagree</a:t>
            </a:r>
          </a:p>
        </p:txBody>
      </p:sp>
      <p:graphicFrame>
        <p:nvGraphicFramePr>
          <p:cNvPr id="11" name="Chart 10">
            <a:extLst>
              <a:ext uri="{FF2B5EF4-FFF2-40B4-BE49-F238E27FC236}">
                <a16:creationId xmlns:a16="http://schemas.microsoft.com/office/drawing/2014/main" id="{51876AF1-57ED-8B54-9E38-02596D2B7607}"/>
              </a:ext>
            </a:extLst>
          </p:cNvPr>
          <p:cNvGraphicFramePr/>
          <p:nvPr>
            <p:extLst>
              <p:ext uri="{D42A27DB-BD31-4B8C-83A1-F6EECF244321}">
                <p14:modId xmlns:p14="http://schemas.microsoft.com/office/powerpoint/2010/main" val="3153910547"/>
              </p:ext>
            </p:extLst>
          </p:nvPr>
        </p:nvGraphicFramePr>
        <p:xfrm>
          <a:off x="2405270" y="669338"/>
          <a:ext cx="6285073" cy="393404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066CB2CB-3159-34AB-35CF-E67620B09D97}"/>
              </a:ext>
            </a:extLst>
          </p:cNvPr>
          <p:cNvSpPr txBox="1"/>
          <p:nvPr/>
        </p:nvSpPr>
        <p:spPr>
          <a:xfrm>
            <a:off x="653167" y="3817517"/>
            <a:ext cx="1871372" cy="307777"/>
          </a:xfrm>
          <a:prstGeom prst="rect">
            <a:avLst/>
          </a:prstGeom>
          <a:noFill/>
        </p:spPr>
        <p:txBody>
          <a:bodyPr wrap="square" rtlCol="0">
            <a:spAutoFit/>
          </a:bodyPr>
          <a:lstStyle/>
          <a:p>
            <a:pPr algn="r"/>
            <a:r>
              <a:rPr lang="en-US" sz="1400" b="1" dirty="0">
                <a:latin typeface="Nitti Grotesk Bold" panose="020B0503040202020003" pitchFamily="34" charset="77"/>
              </a:rPr>
              <a:t>Mixed</a:t>
            </a:r>
          </a:p>
        </p:txBody>
      </p:sp>
      <p:sp>
        <p:nvSpPr>
          <p:cNvPr id="13" name="TextBox 12">
            <a:extLst>
              <a:ext uri="{FF2B5EF4-FFF2-40B4-BE49-F238E27FC236}">
                <a16:creationId xmlns:a16="http://schemas.microsoft.com/office/drawing/2014/main" id="{52602BC8-62AF-8669-F2E0-C5D13404F6B0}"/>
              </a:ext>
            </a:extLst>
          </p:cNvPr>
          <p:cNvSpPr txBox="1"/>
          <p:nvPr/>
        </p:nvSpPr>
        <p:spPr>
          <a:xfrm>
            <a:off x="7148203" y="4897279"/>
            <a:ext cx="2002471" cy="246221"/>
          </a:xfrm>
          <a:prstGeom prst="rect">
            <a:avLst/>
          </a:prstGeom>
          <a:noFill/>
        </p:spPr>
        <p:txBody>
          <a:bodyPr wrap="none" rtlCol="0">
            <a:spAutoFit/>
          </a:bodyPr>
          <a:lstStyle/>
          <a:p>
            <a:r>
              <a:rPr lang="en-US" sz="1000" b="1" dirty="0">
                <a:solidFill>
                  <a:schemeClr val="tx1"/>
                </a:solidFill>
                <a:latin typeface="Nitti Grotesk Bold" panose="020B0503040202020003" pitchFamily="34" charset="77"/>
                <a:cs typeface="Chakra Petch" pitchFamily="2" charset="-34"/>
              </a:rPr>
              <a:t>Source: InnoLead Research, 2024</a:t>
            </a:r>
            <a:endParaRPr lang="en-US" sz="1400" b="1" dirty="0">
              <a:solidFill>
                <a:schemeClr val="tx1"/>
              </a:solidFill>
              <a:latin typeface="Nitti Grotesk Bold" panose="020B0503040202020003" pitchFamily="34" charset="77"/>
              <a:cs typeface="Chakra Petch" pitchFamily="2" charset="-34"/>
            </a:endParaRPr>
          </a:p>
        </p:txBody>
      </p:sp>
    </p:spTree>
    <p:extLst>
      <p:ext uri="{BB962C8B-B14F-4D97-AF65-F5344CB8AC3E}">
        <p14:creationId xmlns:p14="http://schemas.microsoft.com/office/powerpoint/2010/main" val="640967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Rectangle 7">
            <a:extLst>
              <a:ext uri="{FF2B5EF4-FFF2-40B4-BE49-F238E27FC236}">
                <a16:creationId xmlns:a16="http://schemas.microsoft.com/office/drawing/2014/main" id="{49C1D943-0852-2D45-97CA-5873A6B48111}"/>
              </a:ext>
            </a:extLst>
          </p:cNvPr>
          <p:cNvSpPr/>
          <p:nvPr/>
        </p:nvSpPr>
        <p:spPr>
          <a:xfrm>
            <a:off x="95249" y="31295"/>
            <a:ext cx="8784238" cy="400110"/>
          </a:xfrm>
          <a:prstGeom prst="rect">
            <a:avLst/>
          </a:prstGeom>
        </p:spPr>
        <p:txBody>
          <a:bodyPr wrap="square">
            <a:spAutoFit/>
          </a:bodyPr>
          <a:lstStyle/>
          <a:p>
            <a:r>
              <a:rPr lang="en-US" sz="2000" b="1" dirty="0">
                <a:solidFill>
                  <a:schemeClr val="bg1"/>
                </a:solidFill>
                <a:latin typeface="Nitti Grotesk Bold" panose="020B0503040202020003" pitchFamily="34" charset="77"/>
                <a:cs typeface="Chakra Petch" pitchFamily="2" charset="-34"/>
              </a:rPr>
              <a:t>There’s no time to waste…but there could be wasted activity…</a:t>
            </a:r>
          </a:p>
        </p:txBody>
      </p:sp>
      <p:sp>
        <p:nvSpPr>
          <p:cNvPr id="2" name="TextBox 1">
            <a:extLst>
              <a:ext uri="{FF2B5EF4-FFF2-40B4-BE49-F238E27FC236}">
                <a16:creationId xmlns:a16="http://schemas.microsoft.com/office/drawing/2014/main" id="{C270B696-D95D-F95E-1C09-5FA1D214E799}"/>
              </a:ext>
            </a:extLst>
          </p:cNvPr>
          <p:cNvSpPr txBox="1"/>
          <p:nvPr/>
        </p:nvSpPr>
        <p:spPr>
          <a:xfrm>
            <a:off x="446048" y="788020"/>
            <a:ext cx="8022091" cy="3754874"/>
          </a:xfrm>
          <a:prstGeom prst="rect">
            <a:avLst/>
          </a:prstGeom>
          <a:noFill/>
        </p:spPr>
        <p:txBody>
          <a:bodyPr wrap="square" rtlCol="0">
            <a:spAutoFit/>
          </a:bodyPr>
          <a:lstStyle/>
          <a:p>
            <a:pPr marL="285750" indent="-285750">
              <a:buFont typeface="Arial" panose="020B0604020202020204" pitchFamily="34" charset="0"/>
              <a:buChar char="•"/>
            </a:pPr>
            <a:r>
              <a:rPr lang="en-US" sz="1700" b="1" dirty="0">
                <a:latin typeface="Nitti Grotesk Bold" panose="020B0503040202020003" pitchFamily="34" charset="77"/>
              </a:rPr>
              <a:t>Explore the tool landscape (small / medium / large vendors)</a:t>
            </a:r>
            <a:br>
              <a:rPr lang="en-US" sz="1700" b="1" dirty="0">
                <a:latin typeface="Nitti Grotesk Bold" panose="020B0503040202020003" pitchFamily="34" charset="77"/>
              </a:rPr>
            </a:br>
            <a:endParaRPr lang="en-US" sz="1700" b="1" dirty="0">
              <a:latin typeface="Nitti Grotesk Bold" panose="020B0503040202020003" pitchFamily="34" charset="77"/>
            </a:endParaRPr>
          </a:p>
          <a:p>
            <a:pPr marL="285750" indent="-285750">
              <a:buFont typeface="Arial" panose="020B0604020202020204" pitchFamily="34" charset="0"/>
              <a:buChar char="•"/>
            </a:pPr>
            <a:r>
              <a:rPr lang="en-US" sz="1700" b="1" dirty="0">
                <a:latin typeface="Nitti Grotesk Bold" panose="020B0503040202020003" pitchFamily="34" charset="77"/>
              </a:rPr>
              <a:t>Develop a hypothesis about how AI — aggressively deployed by established rivals or new entrants — could change your competitive landscape</a:t>
            </a:r>
            <a:br>
              <a:rPr lang="en-US" sz="1700" b="1" dirty="0">
                <a:latin typeface="Nitti Grotesk Bold" panose="020B0503040202020003" pitchFamily="34" charset="77"/>
              </a:rPr>
            </a:br>
            <a:endParaRPr lang="en-US" sz="1700" b="1" dirty="0">
              <a:latin typeface="Nitti Grotesk Bold" panose="020B0503040202020003" pitchFamily="34" charset="77"/>
            </a:endParaRPr>
          </a:p>
          <a:p>
            <a:pPr marL="285750" indent="-285750">
              <a:buFont typeface="Arial" panose="020B0604020202020204" pitchFamily="34" charset="0"/>
              <a:buChar char="•"/>
            </a:pPr>
            <a:r>
              <a:rPr lang="en-US" sz="1700" b="1" dirty="0">
                <a:latin typeface="Nitti Grotesk Bold" panose="020B0503040202020003" pitchFamily="34" charset="77"/>
              </a:rPr>
              <a:t>Bring in legal, compliance, and risk colleagues to help define policy and guardrails</a:t>
            </a:r>
            <a:br>
              <a:rPr lang="en-US" sz="1700" b="1" dirty="0">
                <a:latin typeface="Nitti Grotesk Bold" panose="020B0503040202020003" pitchFamily="34" charset="77"/>
              </a:rPr>
            </a:br>
            <a:endParaRPr lang="en-US" sz="1700" b="1" dirty="0">
              <a:latin typeface="Nitti Grotesk Bold" panose="020B0503040202020003" pitchFamily="34" charset="77"/>
            </a:endParaRPr>
          </a:p>
          <a:p>
            <a:pPr marL="285750" indent="-285750">
              <a:buFont typeface="Arial" panose="020B0604020202020204" pitchFamily="34" charset="0"/>
              <a:buChar char="•"/>
            </a:pPr>
            <a:r>
              <a:rPr lang="en-US" sz="1700" b="1" dirty="0">
                <a:latin typeface="Nitti Grotesk Bold" panose="020B0503040202020003" pitchFamily="34" charset="77"/>
              </a:rPr>
              <a:t>Emphasize the importance of running internal experiments first</a:t>
            </a:r>
            <a:br>
              <a:rPr lang="en-US" sz="1700" b="1" dirty="0">
                <a:latin typeface="Nitti Grotesk Bold" panose="020B0503040202020003" pitchFamily="34" charset="77"/>
              </a:rPr>
            </a:br>
            <a:endParaRPr lang="en-US" sz="1700" b="1" dirty="0">
              <a:latin typeface="Nitti Grotesk Bold" panose="020B0503040202020003" pitchFamily="34" charset="77"/>
            </a:endParaRPr>
          </a:p>
          <a:p>
            <a:pPr marL="285750" indent="-285750">
              <a:buFont typeface="Arial" panose="020B0604020202020204" pitchFamily="34" charset="0"/>
              <a:buChar char="•"/>
            </a:pPr>
            <a:r>
              <a:rPr lang="en-US" sz="1700" b="1" dirty="0">
                <a:latin typeface="Nitti Grotesk Bold" panose="020B0503040202020003" pitchFamily="34" charset="77"/>
              </a:rPr>
              <a:t>Create a list of external use cases — and prioritize</a:t>
            </a:r>
            <a:br>
              <a:rPr lang="en-US" sz="1700" b="1" dirty="0">
                <a:latin typeface="Nitti Grotesk Bold" panose="020B0503040202020003" pitchFamily="34" charset="77"/>
              </a:rPr>
            </a:br>
            <a:endParaRPr lang="en-US" sz="1700" b="1" dirty="0">
              <a:latin typeface="Nitti Grotesk Bold" panose="020B0503040202020003" pitchFamily="34" charset="77"/>
            </a:endParaRPr>
          </a:p>
          <a:p>
            <a:pPr marL="285750" indent="-285750">
              <a:buFont typeface="Arial" panose="020B0604020202020204" pitchFamily="34" charset="0"/>
              <a:buChar char="•"/>
            </a:pPr>
            <a:r>
              <a:rPr lang="en-US" sz="1700" b="1" dirty="0">
                <a:latin typeface="Nitti Grotesk Bold" panose="020B0503040202020003" pitchFamily="34" charset="77"/>
              </a:rPr>
              <a:t>Track what others in your industry (and outside it) are doing</a:t>
            </a:r>
            <a:br>
              <a:rPr lang="en-US" sz="1700" b="1" dirty="0">
                <a:latin typeface="Nitti Grotesk Bold" panose="020B0503040202020003" pitchFamily="34" charset="77"/>
              </a:rPr>
            </a:br>
            <a:endParaRPr lang="en-US" sz="1700" b="1" dirty="0">
              <a:latin typeface="Nitti Grotesk Bold" panose="020B0503040202020003" pitchFamily="34" charset="77"/>
            </a:endParaRPr>
          </a:p>
          <a:p>
            <a:pPr marL="285750" indent="-285750">
              <a:buFont typeface="Arial" panose="020B0604020202020204" pitchFamily="34" charset="0"/>
              <a:buChar char="•"/>
            </a:pPr>
            <a:r>
              <a:rPr lang="en-US" sz="1700" b="1" dirty="0">
                <a:latin typeface="Nitti Grotesk Bold" panose="020B0503040202020003" pitchFamily="34" charset="77"/>
              </a:rPr>
              <a:t>Set up external-facing pilots, refine, and deploy</a:t>
            </a:r>
          </a:p>
        </p:txBody>
      </p:sp>
    </p:spTree>
    <p:extLst>
      <p:ext uri="{BB962C8B-B14F-4D97-AF65-F5344CB8AC3E}">
        <p14:creationId xmlns:p14="http://schemas.microsoft.com/office/powerpoint/2010/main" val="1806012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18" name="Text Placeholder 2">
            <a:extLst>
              <a:ext uri="{FF2B5EF4-FFF2-40B4-BE49-F238E27FC236}">
                <a16:creationId xmlns:a16="http://schemas.microsoft.com/office/drawing/2014/main" id="{2AC3C67F-F7DC-880C-6C21-E1D57971CDAA}"/>
              </a:ext>
            </a:extLst>
          </p:cNvPr>
          <p:cNvSpPr txBox="1">
            <a:spLocks/>
          </p:cNvSpPr>
          <p:nvPr/>
        </p:nvSpPr>
        <p:spPr>
          <a:xfrm>
            <a:off x="-66957" y="652153"/>
            <a:ext cx="3738734" cy="4080780"/>
          </a:xfrm>
          <a:prstGeom prst="rect">
            <a:avLst/>
          </a:prstGeom>
        </p:spPr>
        <p:txBody>
          <a:bodyPr spcFirstLastPara="1" vert="horz" wrap="square" lIns="91425" tIns="91425" rIns="91425" bIns="91425" rtlCol="0" anchor="t" anchorCtr="0">
            <a:noAutofit/>
          </a:bodyPr>
          <a:lstStyle>
            <a:lvl1pPr marL="457200" lvl="0" indent="-342900" algn="l" defTabSz="457200" rtl="0" eaLnBrk="1" latinLnBrk="0" hangingPunct="1">
              <a:spcBef>
                <a:spcPts val="0"/>
              </a:spcBef>
              <a:spcAft>
                <a:spcPts val="0"/>
              </a:spcAft>
              <a:buSzPts val="1800"/>
              <a:buFont typeface="Arial"/>
              <a:buChar char="●"/>
              <a:defRPr sz="1000" kern="1200">
                <a:solidFill>
                  <a:schemeClr val="bg1">
                    <a:lumMod val="50000"/>
                  </a:schemeClr>
                </a:solidFill>
                <a:latin typeface="Arial"/>
                <a:ea typeface="+mn-ea"/>
                <a:cs typeface="Arial"/>
              </a:defRPr>
            </a:lvl1pPr>
            <a:lvl2pPr marL="914400" lvl="1" indent="-317500" algn="l" defTabSz="457200" rtl="0" eaLnBrk="1" latinLnBrk="0" hangingPunct="1">
              <a:spcBef>
                <a:spcPts val="0"/>
              </a:spcBef>
              <a:spcAft>
                <a:spcPts val="0"/>
              </a:spcAft>
              <a:buSzPts val="1400"/>
              <a:buFont typeface="Arial"/>
              <a:buChar char="○"/>
              <a:defRPr sz="2800" kern="1200">
                <a:solidFill>
                  <a:schemeClr val="tx1"/>
                </a:solidFill>
                <a:latin typeface="+mn-lt"/>
                <a:ea typeface="+mn-ea"/>
                <a:cs typeface="+mn-cs"/>
              </a:defRPr>
            </a:lvl2pPr>
            <a:lvl3pPr marL="1371600" lvl="2" indent="-317500" algn="l" defTabSz="457200" rtl="0" eaLnBrk="1" latinLnBrk="0" hangingPunct="1">
              <a:spcBef>
                <a:spcPts val="0"/>
              </a:spcBef>
              <a:spcAft>
                <a:spcPts val="0"/>
              </a:spcAft>
              <a:buSzPts val="1400"/>
              <a:buFont typeface="Arial"/>
              <a:buChar char="■"/>
              <a:defRPr sz="2400" kern="1200">
                <a:solidFill>
                  <a:schemeClr val="tx1"/>
                </a:solidFill>
                <a:latin typeface="+mn-lt"/>
                <a:ea typeface="+mn-ea"/>
                <a:cs typeface="+mn-cs"/>
              </a:defRPr>
            </a:lvl3pPr>
            <a:lvl4pPr marL="1828800" lvl="3"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4pPr>
            <a:lvl5pPr marL="2286000" lvl="4"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5pPr>
            <a:lvl6pPr marL="2743200" lvl="5"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6pPr>
            <a:lvl7pPr marL="3200400" lvl="6"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7pPr>
            <a:lvl8pPr marL="3657600" lvl="7"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8pPr>
            <a:lvl9pPr marL="4114800" lvl="8"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9pPr>
          </a:lstStyle>
          <a:p>
            <a:pPr marL="344488" lvl="1" indent="0">
              <a:lnSpc>
                <a:spcPct val="110000"/>
              </a:lnSpc>
              <a:spcBef>
                <a:spcPts val="200"/>
              </a:spcBef>
              <a:spcAft>
                <a:spcPts val="200"/>
              </a:spcAft>
              <a:buSzPct val="75000"/>
              <a:buNone/>
            </a:pPr>
            <a:endParaRPr lang="en-US" sz="1200" dirty="0">
              <a:solidFill>
                <a:schemeClr val="tx1"/>
              </a:solidFill>
              <a:latin typeface="Nitti Grotesk Bold" panose="020B0503040202020003" pitchFamily="34" charset="0"/>
            </a:endParaRPr>
          </a:p>
        </p:txBody>
      </p:sp>
      <p:sp>
        <p:nvSpPr>
          <p:cNvPr id="4" name="Rectangle 3">
            <a:extLst>
              <a:ext uri="{FF2B5EF4-FFF2-40B4-BE49-F238E27FC236}">
                <a16:creationId xmlns:a16="http://schemas.microsoft.com/office/drawing/2014/main" id="{2E3A5F71-10BF-C321-D3CC-AB723E82FC4B}"/>
              </a:ext>
            </a:extLst>
          </p:cNvPr>
          <p:cNvSpPr/>
          <p:nvPr/>
        </p:nvSpPr>
        <p:spPr>
          <a:xfrm>
            <a:off x="95249" y="1478"/>
            <a:ext cx="8784238" cy="461665"/>
          </a:xfrm>
          <a:prstGeom prst="rect">
            <a:avLst/>
          </a:prstGeom>
        </p:spPr>
        <p:txBody>
          <a:bodyPr wrap="square">
            <a:spAutoFit/>
          </a:bodyPr>
          <a:lstStyle/>
          <a:p>
            <a:r>
              <a:rPr lang="en-US" sz="2400" b="1" dirty="0">
                <a:solidFill>
                  <a:schemeClr val="bg1"/>
                </a:solidFill>
                <a:effectLst/>
                <a:latin typeface="Nitti Grotesk Bold" panose="020B0503040202020003" pitchFamily="34" charset="77"/>
                <a:cs typeface="Chakra Petch" pitchFamily="2" charset="-34"/>
              </a:rPr>
              <a:t>The ascent (and descent?) of the corporate innovator?</a:t>
            </a:r>
            <a:endParaRPr lang="en-US" sz="2400" b="1" dirty="0">
              <a:solidFill>
                <a:schemeClr val="bg1"/>
              </a:solidFill>
              <a:latin typeface="Nitti Grotesk Bold" panose="020B0503040202020003" pitchFamily="34" charset="77"/>
              <a:ea typeface="Avenir Next" charset="0"/>
              <a:cs typeface="Avenir Next" charset="0"/>
            </a:endParaRPr>
          </a:p>
        </p:txBody>
      </p:sp>
      <p:pic>
        <p:nvPicPr>
          <p:cNvPr id="5" name="Picture 4" descr="A group of men working on a brick wall&#10;&#10;Description automatically generated">
            <a:extLst>
              <a:ext uri="{FF2B5EF4-FFF2-40B4-BE49-F238E27FC236}">
                <a16:creationId xmlns:a16="http://schemas.microsoft.com/office/drawing/2014/main" id="{4B1D54B8-5E0A-C568-9977-53D4D52F54F8}"/>
              </a:ext>
            </a:extLst>
          </p:cNvPr>
          <p:cNvPicPr>
            <a:picLocks noChangeAspect="1"/>
          </p:cNvPicPr>
          <p:nvPr/>
        </p:nvPicPr>
        <p:blipFill rotWithShape="1">
          <a:blip r:embed="rId3"/>
          <a:srcRect b="9073"/>
          <a:stretch/>
        </p:blipFill>
        <p:spPr>
          <a:xfrm>
            <a:off x="1271238" y="739667"/>
            <a:ext cx="6266986" cy="4403834"/>
          </a:xfrm>
          <a:prstGeom prst="rect">
            <a:avLst/>
          </a:prstGeom>
        </p:spPr>
      </p:pic>
      <p:sp>
        <p:nvSpPr>
          <p:cNvPr id="6" name="TextBox 5">
            <a:extLst>
              <a:ext uri="{FF2B5EF4-FFF2-40B4-BE49-F238E27FC236}">
                <a16:creationId xmlns:a16="http://schemas.microsoft.com/office/drawing/2014/main" id="{846E99EA-6624-ABEC-98A9-AD95C5891A68}"/>
              </a:ext>
            </a:extLst>
          </p:cNvPr>
          <p:cNvSpPr txBox="1"/>
          <p:nvPr/>
        </p:nvSpPr>
        <p:spPr>
          <a:xfrm>
            <a:off x="6542257" y="4686099"/>
            <a:ext cx="641522" cy="230832"/>
          </a:xfrm>
          <a:prstGeom prst="rect">
            <a:avLst/>
          </a:prstGeom>
          <a:noFill/>
        </p:spPr>
        <p:txBody>
          <a:bodyPr wrap="none" rtlCol="0">
            <a:spAutoFit/>
          </a:bodyPr>
          <a:lstStyle/>
          <a:p>
            <a:r>
              <a:rPr lang="en-US" sz="900" b="1" dirty="0">
                <a:solidFill>
                  <a:schemeClr val="bg1"/>
                </a:solidFill>
                <a:latin typeface="Nitti Grotesk Bold" panose="020B0503040202020003" pitchFamily="34" charset="77"/>
                <a:cs typeface="Chakra Petch" pitchFamily="2" charset="-34"/>
              </a:rPr>
              <a:t>InnoLead</a:t>
            </a:r>
            <a:endParaRPr lang="en-US" sz="1200" b="1" dirty="0">
              <a:solidFill>
                <a:schemeClr val="bg1"/>
              </a:solidFill>
              <a:latin typeface="Nitti Grotesk Bold" panose="020B0503040202020003" pitchFamily="34" charset="77"/>
              <a:cs typeface="Chakra Petch" pitchFamily="2" charset="-34"/>
            </a:endParaRPr>
          </a:p>
        </p:txBody>
      </p:sp>
    </p:spTree>
    <p:extLst>
      <p:ext uri="{BB962C8B-B14F-4D97-AF65-F5344CB8AC3E}">
        <p14:creationId xmlns:p14="http://schemas.microsoft.com/office/powerpoint/2010/main" val="1349314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18" name="Text Placeholder 2">
            <a:extLst>
              <a:ext uri="{FF2B5EF4-FFF2-40B4-BE49-F238E27FC236}">
                <a16:creationId xmlns:a16="http://schemas.microsoft.com/office/drawing/2014/main" id="{2AC3C67F-F7DC-880C-6C21-E1D57971CDAA}"/>
              </a:ext>
            </a:extLst>
          </p:cNvPr>
          <p:cNvSpPr txBox="1">
            <a:spLocks/>
          </p:cNvSpPr>
          <p:nvPr/>
        </p:nvSpPr>
        <p:spPr>
          <a:xfrm>
            <a:off x="-66957" y="652153"/>
            <a:ext cx="3738734" cy="4080780"/>
          </a:xfrm>
          <a:prstGeom prst="rect">
            <a:avLst/>
          </a:prstGeom>
        </p:spPr>
        <p:txBody>
          <a:bodyPr spcFirstLastPara="1" vert="horz" wrap="square" lIns="91425" tIns="91425" rIns="91425" bIns="91425" rtlCol="0" anchor="t" anchorCtr="0">
            <a:noAutofit/>
          </a:bodyPr>
          <a:lstStyle>
            <a:lvl1pPr marL="457200" lvl="0" indent="-342900" algn="l" defTabSz="457200" rtl="0" eaLnBrk="1" latinLnBrk="0" hangingPunct="1">
              <a:spcBef>
                <a:spcPts val="0"/>
              </a:spcBef>
              <a:spcAft>
                <a:spcPts val="0"/>
              </a:spcAft>
              <a:buSzPts val="1800"/>
              <a:buFont typeface="Arial"/>
              <a:buChar char="●"/>
              <a:defRPr sz="1000" kern="1200">
                <a:solidFill>
                  <a:schemeClr val="bg1">
                    <a:lumMod val="50000"/>
                  </a:schemeClr>
                </a:solidFill>
                <a:latin typeface="Arial"/>
                <a:ea typeface="+mn-ea"/>
                <a:cs typeface="Arial"/>
              </a:defRPr>
            </a:lvl1pPr>
            <a:lvl2pPr marL="914400" lvl="1" indent="-317500" algn="l" defTabSz="457200" rtl="0" eaLnBrk="1" latinLnBrk="0" hangingPunct="1">
              <a:spcBef>
                <a:spcPts val="0"/>
              </a:spcBef>
              <a:spcAft>
                <a:spcPts val="0"/>
              </a:spcAft>
              <a:buSzPts val="1400"/>
              <a:buFont typeface="Arial"/>
              <a:buChar char="○"/>
              <a:defRPr sz="2800" kern="1200">
                <a:solidFill>
                  <a:schemeClr val="tx1"/>
                </a:solidFill>
                <a:latin typeface="+mn-lt"/>
                <a:ea typeface="+mn-ea"/>
                <a:cs typeface="+mn-cs"/>
              </a:defRPr>
            </a:lvl2pPr>
            <a:lvl3pPr marL="1371600" lvl="2" indent="-317500" algn="l" defTabSz="457200" rtl="0" eaLnBrk="1" latinLnBrk="0" hangingPunct="1">
              <a:spcBef>
                <a:spcPts val="0"/>
              </a:spcBef>
              <a:spcAft>
                <a:spcPts val="0"/>
              </a:spcAft>
              <a:buSzPts val="1400"/>
              <a:buFont typeface="Arial"/>
              <a:buChar char="■"/>
              <a:defRPr sz="2400" kern="1200">
                <a:solidFill>
                  <a:schemeClr val="tx1"/>
                </a:solidFill>
                <a:latin typeface="+mn-lt"/>
                <a:ea typeface="+mn-ea"/>
                <a:cs typeface="+mn-cs"/>
              </a:defRPr>
            </a:lvl3pPr>
            <a:lvl4pPr marL="1828800" lvl="3"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4pPr>
            <a:lvl5pPr marL="2286000" lvl="4"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5pPr>
            <a:lvl6pPr marL="2743200" lvl="5"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6pPr>
            <a:lvl7pPr marL="3200400" lvl="6"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7pPr>
            <a:lvl8pPr marL="3657600" lvl="7"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8pPr>
            <a:lvl9pPr marL="4114800" lvl="8" indent="-317500" algn="l" defTabSz="457200" rtl="0" eaLnBrk="1" latinLnBrk="0" hangingPunct="1">
              <a:spcBef>
                <a:spcPts val="0"/>
              </a:spcBef>
              <a:spcAft>
                <a:spcPts val="0"/>
              </a:spcAft>
              <a:buSzPts val="1400"/>
              <a:buFont typeface="Arial"/>
              <a:buChar char="■"/>
              <a:defRPr sz="2000" kern="1200">
                <a:solidFill>
                  <a:schemeClr val="tx1"/>
                </a:solidFill>
                <a:latin typeface="+mn-lt"/>
                <a:ea typeface="+mn-ea"/>
                <a:cs typeface="+mn-cs"/>
              </a:defRPr>
            </a:lvl9pPr>
          </a:lstStyle>
          <a:p>
            <a:pPr marL="344488" lvl="1" indent="0">
              <a:lnSpc>
                <a:spcPct val="110000"/>
              </a:lnSpc>
              <a:spcBef>
                <a:spcPts val="200"/>
              </a:spcBef>
              <a:spcAft>
                <a:spcPts val="200"/>
              </a:spcAft>
              <a:buSzPct val="75000"/>
              <a:buNone/>
            </a:pPr>
            <a:endParaRPr lang="en-US" sz="1200" dirty="0">
              <a:solidFill>
                <a:schemeClr val="tx1"/>
              </a:solidFill>
              <a:latin typeface="Nitti Grotesk Bold" panose="020B0503040202020003" pitchFamily="34" charset="0"/>
            </a:endParaRPr>
          </a:p>
        </p:txBody>
      </p:sp>
      <p:sp>
        <p:nvSpPr>
          <p:cNvPr id="4" name="Rectangle 3">
            <a:extLst>
              <a:ext uri="{FF2B5EF4-FFF2-40B4-BE49-F238E27FC236}">
                <a16:creationId xmlns:a16="http://schemas.microsoft.com/office/drawing/2014/main" id="{2E3A5F71-10BF-C321-D3CC-AB723E82FC4B}"/>
              </a:ext>
            </a:extLst>
          </p:cNvPr>
          <p:cNvSpPr/>
          <p:nvPr/>
        </p:nvSpPr>
        <p:spPr>
          <a:xfrm>
            <a:off x="95249" y="1478"/>
            <a:ext cx="8784238" cy="461665"/>
          </a:xfrm>
          <a:prstGeom prst="rect">
            <a:avLst/>
          </a:prstGeom>
        </p:spPr>
        <p:txBody>
          <a:bodyPr wrap="square">
            <a:spAutoFit/>
          </a:bodyPr>
          <a:lstStyle/>
          <a:p>
            <a:r>
              <a:rPr lang="en-US" sz="2400" b="1" dirty="0">
                <a:solidFill>
                  <a:schemeClr val="bg1"/>
                </a:solidFill>
                <a:effectLst/>
                <a:latin typeface="Nitti Grotesk Bold" panose="020B0503040202020003" pitchFamily="34" charset="77"/>
                <a:cs typeface="Chakra Petch" pitchFamily="2" charset="-34"/>
              </a:rPr>
              <a:t>The AI vision map</a:t>
            </a:r>
            <a:endParaRPr lang="en-US" sz="2400" b="1" dirty="0">
              <a:solidFill>
                <a:schemeClr val="bg1"/>
              </a:solidFill>
              <a:latin typeface="Nitti Grotesk Bold" panose="020B0503040202020003" pitchFamily="34" charset="77"/>
              <a:ea typeface="Avenir Next" charset="0"/>
              <a:cs typeface="Avenir Next" charset="0"/>
            </a:endParaRPr>
          </a:p>
        </p:txBody>
      </p:sp>
      <p:sp>
        <p:nvSpPr>
          <p:cNvPr id="6" name="TextBox 5">
            <a:extLst>
              <a:ext uri="{FF2B5EF4-FFF2-40B4-BE49-F238E27FC236}">
                <a16:creationId xmlns:a16="http://schemas.microsoft.com/office/drawing/2014/main" id="{846E99EA-6624-ABEC-98A9-AD95C5891A68}"/>
              </a:ext>
            </a:extLst>
          </p:cNvPr>
          <p:cNvSpPr txBox="1"/>
          <p:nvPr/>
        </p:nvSpPr>
        <p:spPr>
          <a:xfrm>
            <a:off x="6542257" y="4686099"/>
            <a:ext cx="641522" cy="230832"/>
          </a:xfrm>
          <a:prstGeom prst="rect">
            <a:avLst/>
          </a:prstGeom>
          <a:noFill/>
        </p:spPr>
        <p:txBody>
          <a:bodyPr wrap="none" rtlCol="0">
            <a:spAutoFit/>
          </a:bodyPr>
          <a:lstStyle/>
          <a:p>
            <a:r>
              <a:rPr lang="en-US" sz="900" b="1" dirty="0">
                <a:solidFill>
                  <a:schemeClr val="bg1"/>
                </a:solidFill>
                <a:latin typeface="Nitti Grotesk Bold" panose="020B0503040202020003" pitchFamily="34" charset="77"/>
                <a:cs typeface="Chakra Petch" pitchFamily="2" charset="-34"/>
              </a:rPr>
              <a:t>InnoLead</a:t>
            </a:r>
            <a:endParaRPr lang="en-US" sz="1200" b="1" dirty="0">
              <a:solidFill>
                <a:schemeClr val="bg1"/>
              </a:solidFill>
              <a:latin typeface="Nitti Grotesk Bold" panose="020B0503040202020003" pitchFamily="34" charset="77"/>
              <a:cs typeface="Chakra Petch" pitchFamily="2" charset="-34"/>
            </a:endParaRPr>
          </a:p>
        </p:txBody>
      </p:sp>
      <p:pic>
        <p:nvPicPr>
          <p:cNvPr id="24" name="Picture 23" descr="A diagram of a vision&#10;&#10;Description automatically generated">
            <a:extLst>
              <a:ext uri="{FF2B5EF4-FFF2-40B4-BE49-F238E27FC236}">
                <a16:creationId xmlns:a16="http://schemas.microsoft.com/office/drawing/2014/main" id="{3BA55DCE-D7A0-5306-96AA-1B4CD2A7AE8C}"/>
              </a:ext>
            </a:extLst>
          </p:cNvPr>
          <p:cNvPicPr>
            <a:picLocks noChangeAspect="1"/>
          </p:cNvPicPr>
          <p:nvPr/>
        </p:nvPicPr>
        <p:blipFill>
          <a:blip r:embed="rId3"/>
          <a:stretch>
            <a:fillRect/>
          </a:stretch>
        </p:blipFill>
        <p:spPr>
          <a:xfrm>
            <a:off x="1557521" y="534023"/>
            <a:ext cx="6028957" cy="4511943"/>
          </a:xfrm>
          <a:prstGeom prst="rect">
            <a:avLst/>
          </a:prstGeom>
        </p:spPr>
      </p:pic>
    </p:spTree>
    <p:extLst>
      <p:ext uri="{BB962C8B-B14F-4D97-AF65-F5344CB8AC3E}">
        <p14:creationId xmlns:p14="http://schemas.microsoft.com/office/powerpoint/2010/main" val="264241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Rectangle 7">
            <a:extLst>
              <a:ext uri="{FF2B5EF4-FFF2-40B4-BE49-F238E27FC236}">
                <a16:creationId xmlns:a16="http://schemas.microsoft.com/office/drawing/2014/main" id="{49C1D943-0852-2D45-97CA-5873A6B48111}"/>
              </a:ext>
            </a:extLst>
          </p:cNvPr>
          <p:cNvSpPr/>
          <p:nvPr/>
        </p:nvSpPr>
        <p:spPr>
          <a:xfrm>
            <a:off x="95249" y="-8461"/>
            <a:ext cx="8784238" cy="461665"/>
          </a:xfrm>
          <a:prstGeom prst="rect">
            <a:avLst/>
          </a:prstGeom>
        </p:spPr>
        <p:txBody>
          <a:bodyPr wrap="square">
            <a:spAutoFit/>
          </a:bodyPr>
          <a:lstStyle/>
          <a:p>
            <a:r>
              <a:rPr lang="en-US" sz="2400" b="1" dirty="0">
                <a:solidFill>
                  <a:schemeClr val="bg1"/>
                </a:solidFill>
                <a:effectLst/>
                <a:latin typeface="Nitti Grotesk Bold" panose="020B0503040202020003" pitchFamily="34" charset="77"/>
                <a:cs typeface="Chakra Petch" pitchFamily="2" charset="-34"/>
              </a:rPr>
              <a:t>Thanks!</a:t>
            </a:r>
            <a:endParaRPr lang="en-US" sz="2400" b="1" dirty="0">
              <a:solidFill>
                <a:schemeClr val="bg1"/>
              </a:solidFill>
              <a:latin typeface="Nitti Grotesk Bold" panose="020B0503040202020003" pitchFamily="34" charset="77"/>
              <a:ea typeface="Avenir Next" charset="0"/>
              <a:cs typeface="Avenir Next" charset="0"/>
            </a:endParaRPr>
          </a:p>
        </p:txBody>
      </p:sp>
      <p:sp>
        <p:nvSpPr>
          <p:cNvPr id="2" name="Rectangle 1">
            <a:extLst>
              <a:ext uri="{FF2B5EF4-FFF2-40B4-BE49-F238E27FC236}">
                <a16:creationId xmlns:a16="http://schemas.microsoft.com/office/drawing/2014/main" id="{ABA82EB2-E13C-655E-25E7-9A2051B3473E}"/>
              </a:ext>
            </a:extLst>
          </p:cNvPr>
          <p:cNvSpPr/>
          <p:nvPr/>
        </p:nvSpPr>
        <p:spPr>
          <a:xfrm>
            <a:off x="95249" y="848614"/>
            <a:ext cx="5904107" cy="2585323"/>
          </a:xfrm>
          <a:prstGeom prst="rect">
            <a:avLst/>
          </a:prstGeom>
        </p:spPr>
        <p:txBody>
          <a:bodyPr wrap="square">
            <a:spAutoFit/>
          </a:bodyPr>
          <a:lstStyle/>
          <a:p>
            <a:r>
              <a:rPr lang="en-US" b="1" dirty="0">
                <a:latin typeface="Nitti Grotesk Bold" panose="020B0503040202020003" pitchFamily="34" charset="77"/>
                <a:ea typeface="Avenir Next" charset="0"/>
                <a:cs typeface="Avenir Next" charset="0"/>
              </a:rPr>
              <a:t>Our email newsletter is at </a:t>
            </a:r>
            <a:r>
              <a:rPr lang="en-US" b="1" dirty="0" err="1">
                <a:latin typeface="Nitti Grotesk Bold" panose="020B0503040202020003" pitchFamily="34" charset="77"/>
                <a:ea typeface="Avenir Next" charset="0"/>
                <a:cs typeface="Avenir Next" charset="0"/>
              </a:rPr>
              <a:t>innolead.com</a:t>
            </a:r>
            <a:r>
              <a:rPr lang="en-US" b="1" dirty="0">
                <a:latin typeface="Nitti Grotesk Bold" panose="020B0503040202020003" pitchFamily="34" charset="77"/>
                <a:ea typeface="Avenir Next" charset="0"/>
                <a:cs typeface="Avenir Next" charset="0"/>
              </a:rPr>
              <a:t>/email</a:t>
            </a:r>
          </a:p>
          <a:p>
            <a:endParaRPr lang="is-IS" b="1" dirty="0">
              <a:latin typeface="Nitti Grotesk Bold" panose="020B0503040202020003" pitchFamily="34" charset="77"/>
              <a:ea typeface="Avenir Next" charset="0"/>
              <a:cs typeface="Avenir Next" charset="0"/>
            </a:endParaRPr>
          </a:p>
          <a:p>
            <a:r>
              <a:rPr lang="is-IS" b="1" dirty="0">
                <a:latin typeface="Nitti Grotesk Bold" panose="020B0503040202020003" pitchFamily="34" charset="77"/>
                <a:ea typeface="Avenir Next" charset="0"/>
                <a:cs typeface="Avenir Next" charset="0"/>
              </a:rPr>
              <a:t>Website: innolead.com</a:t>
            </a:r>
          </a:p>
          <a:p>
            <a:r>
              <a:rPr lang="en-US" b="1" dirty="0">
                <a:solidFill>
                  <a:srgbClr val="00B0F0"/>
                </a:solidFill>
                <a:latin typeface="Nitti Grotesk Bold" panose="020B0503040202020003" pitchFamily="34" charset="77"/>
                <a:ea typeface="Avenir Next" charset="0"/>
                <a:cs typeface="Avenir Next" charset="0"/>
              </a:rPr>
              <a:t>@</a:t>
            </a:r>
            <a:r>
              <a:rPr lang="en-US" b="1" dirty="0" err="1">
                <a:solidFill>
                  <a:srgbClr val="00B0F0"/>
                </a:solidFill>
                <a:latin typeface="Nitti Grotesk Bold" panose="020B0503040202020003" pitchFamily="34" charset="77"/>
                <a:ea typeface="Avenir Next" charset="0"/>
                <a:cs typeface="Avenir Next" charset="0"/>
              </a:rPr>
              <a:t>innolead</a:t>
            </a:r>
            <a:r>
              <a:rPr lang="en-US" b="1" dirty="0">
                <a:solidFill>
                  <a:srgbClr val="00B0F0"/>
                </a:solidFill>
                <a:latin typeface="Nitti Grotesk Bold" panose="020B0503040202020003" pitchFamily="34" charset="77"/>
                <a:ea typeface="Avenir Next" charset="0"/>
                <a:cs typeface="Avenir Next" charset="0"/>
              </a:rPr>
              <a:t> </a:t>
            </a:r>
            <a:r>
              <a:rPr lang="en-US" b="1" dirty="0">
                <a:latin typeface="Nitti Grotesk Bold" panose="020B0503040202020003" pitchFamily="34" charset="77"/>
                <a:ea typeface="Avenir Next" charset="0"/>
                <a:cs typeface="Avenir Next" charset="0"/>
              </a:rPr>
              <a:t>on X, LinkedIn, and Instagram</a:t>
            </a:r>
          </a:p>
          <a:p>
            <a:r>
              <a:rPr lang="en-US" b="1" dirty="0">
                <a:solidFill>
                  <a:schemeClr val="tx1"/>
                </a:solidFill>
                <a:latin typeface="Nitti Grotesk Bold" panose="020B0503040202020003" pitchFamily="34" charset="77"/>
                <a:ea typeface="Avenir Next" charset="0"/>
                <a:cs typeface="Avenir Next" charset="0"/>
                <a:hlinkClick r:id="rId3">
                  <a:extLst>
                    <a:ext uri="{A12FA001-AC4F-418D-AE19-62706E023703}">
                      <ahyp:hlinkClr xmlns:ahyp="http://schemas.microsoft.com/office/drawing/2018/hyperlinkcolor" val="tx"/>
                    </a:ext>
                  </a:extLst>
                </a:hlinkClick>
              </a:rPr>
              <a:t>alex@innolead.com</a:t>
            </a:r>
            <a:r>
              <a:rPr lang="en-US" b="1" dirty="0">
                <a:solidFill>
                  <a:schemeClr val="tx1"/>
                </a:solidFill>
                <a:latin typeface="Nitti Grotesk Bold" panose="020B0503040202020003" pitchFamily="34" charset="77"/>
                <a:ea typeface="Avenir Next" charset="0"/>
                <a:cs typeface="Avenir Next" charset="0"/>
              </a:rPr>
              <a:t> </a:t>
            </a:r>
            <a:r>
              <a:rPr lang="en-US" b="1" dirty="0">
                <a:latin typeface="Nitti Grotesk Bold" panose="020B0503040202020003" pitchFamily="34" charset="77"/>
                <a:ea typeface="Avenir Next" charset="0"/>
                <a:cs typeface="Avenir Next" charset="0"/>
              </a:rPr>
              <a:t>/ </a:t>
            </a:r>
            <a:r>
              <a:rPr lang="en-US" b="1" u="sng" dirty="0" err="1">
                <a:latin typeface="Nitti Grotesk Bold" panose="020B0503040202020003" pitchFamily="34" charset="77"/>
                <a:ea typeface="Avenir Next" charset="0"/>
                <a:cs typeface="Avenir Next" charset="0"/>
              </a:rPr>
              <a:t>scott@innolead.com</a:t>
            </a:r>
            <a:endParaRPr lang="en-US" b="1" u="sng" dirty="0">
              <a:latin typeface="Nitti Grotesk Bold" panose="020B0503040202020003" pitchFamily="34" charset="77"/>
              <a:ea typeface="Avenir Next" charset="0"/>
              <a:cs typeface="Avenir Next" charset="0"/>
            </a:endParaRPr>
          </a:p>
          <a:p>
            <a:endParaRPr lang="en-US" b="1" dirty="0">
              <a:latin typeface="Nitti Grotesk Bold" panose="020B0503040202020003" pitchFamily="34" charset="77"/>
              <a:ea typeface="Avenir Next" charset="0"/>
              <a:cs typeface="Avenir Next" charset="0"/>
            </a:endParaRPr>
          </a:p>
          <a:p>
            <a:r>
              <a:rPr lang="en-US" b="1" dirty="0">
                <a:latin typeface="Nitti Grotesk Bold" panose="020B0503040202020003" pitchFamily="34" charset="77"/>
                <a:ea typeface="Avenir Next" charset="0"/>
                <a:cs typeface="Avenir Next" charset="0"/>
              </a:rPr>
              <a:t>Our annual conference, Impact, is in Boston this fall: </a:t>
            </a:r>
            <a:r>
              <a:rPr lang="en-US" b="1" dirty="0" err="1">
                <a:latin typeface="Nitti Grotesk Bold" panose="020B0503040202020003" pitchFamily="34" charset="77"/>
                <a:ea typeface="Avenir Next" charset="0"/>
                <a:cs typeface="Avenir Next" charset="0"/>
              </a:rPr>
              <a:t>innolead.com</a:t>
            </a:r>
            <a:r>
              <a:rPr lang="en-US" b="1" dirty="0">
                <a:latin typeface="Nitti Grotesk Bold" panose="020B0503040202020003" pitchFamily="34" charset="77"/>
                <a:ea typeface="Avenir Next" charset="0"/>
                <a:cs typeface="Avenir Next" charset="0"/>
              </a:rPr>
              <a:t>/impact</a:t>
            </a:r>
          </a:p>
          <a:p>
            <a:endParaRPr lang="is-IS" b="1" dirty="0">
              <a:latin typeface="Nitti Grotesk Bold" panose="020B0503040202020003" pitchFamily="34" charset="77"/>
              <a:ea typeface="Avenir Next" charset="0"/>
              <a:cs typeface="Avenir Next" charset="0"/>
            </a:endParaRPr>
          </a:p>
        </p:txBody>
      </p:sp>
      <p:pic>
        <p:nvPicPr>
          <p:cNvPr id="5" name="Picture 4" descr="A screenshot of a website&#10;&#10;Description automatically generated">
            <a:extLst>
              <a:ext uri="{FF2B5EF4-FFF2-40B4-BE49-F238E27FC236}">
                <a16:creationId xmlns:a16="http://schemas.microsoft.com/office/drawing/2014/main" id="{312C1291-0C46-85F0-71A9-485DA2833B0C}"/>
              </a:ext>
            </a:extLst>
          </p:cNvPr>
          <p:cNvPicPr>
            <a:picLocks noChangeAspect="1"/>
          </p:cNvPicPr>
          <p:nvPr/>
        </p:nvPicPr>
        <p:blipFill rotWithShape="1">
          <a:blip r:embed="rId4"/>
          <a:srcRect b="40628"/>
          <a:stretch/>
        </p:blipFill>
        <p:spPr>
          <a:xfrm>
            <a:off x="6564352" y="848615"/>
            <a:ext cx="2387746" cy="4294886"/>
          </a:xfrm>
          <a:prstGeom prst="rect">
            <a:avLst/>
          </a:prstGeom>
        </p:spPr>
      </p:pic>
    </p:spTree>
    <p:extLst>
      <p:ext uri="{BB962C8B-B14F-4D97-AF65-F5344CB8AC3E}">
        <p14:creationId xmlns:p14="http://schemas.microsoft.com/office/powerpoint/2010/main" val="427150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Rectangle 7">
            <a:extLst>
              <a:ext uri="{FF2B5EF4-FFF2-40B4-BE49-F238E27FC236}">
                <a16:creationId xmlns:a16="http://schemas.microsoft.com/office/drawing/2014/main" id="{49C1D943-0852-2D45-97CA-5873A6B48111}"/>
              </a:ext>
            </a:extLst>
          </p:cNvPr>
          <p:cNvSpPr/>
          <p:nvPr/>
        </p:nvSpPr>
        <p:spPr>
          <a:xfrm>
            <a:off x="95249" y="1478"/>
            <a:ext cx="8784238" cy="461665"/>
          </a:xfrm>
          <a:prstGeom prst="rect">
            <a:avLst/>
          </a:prstGeom>
        </p:spPr>
        <p:txBody>
          <a:bodyPr wrap="square">
            <a:spAutoFit/>
          </a:bodyPr>
          <a:lstStyle/>
          <a:p>
            <a:r>
              <a:rPr lang="en-US" sz="2400" b="1" dirty="0">
                <a:solidFill>
                  <a:schemeClr val="bg1"/>
                </a:solidFill>
                <a:effectLst/>
                <a:latin typeface="Nitti Grotesk Bold" panose="020B0503040202020003" pitchFamily="34" charset="77"/>
                <a:cs typeface="Chakra Petch" pitchFamily="2" charset="-34"/>
              </a:rPr>
              <a:t>About InnoLead</a:t>
            </a:r>
            <a:endParaRPr lang="en-US" sz="2400" b="1" dirty="0">
              <a:solidFill>
                <a:schemeClr val="bg1"/>
              </a:solidFill>
              <a:latin typeface="Nitti Grotesk Bold" panose="020B0503040202020003" pitchFamily="34" charset="77"/>
              <a:ea typeface="Avenir Next" charset="0"/>
              <a:cs typeface="Avenir Next" charset="0"/>
            </a:endParaRPr>
          </a:p>
        </p:txBody>
      </p:sp>
      <p:sp>
        <p:nvSpPr>
          <p:cNvPr id="2" name="Rectangle 1">
            <a:extLst>
              <a:ext uri="{FF2B5EF4-FFF2-40B4-BE49-F238E27FC236}">
                <a16:creationId xmlns:a16="http://schemas.microsoft.com/office/drawing/2014/main" id="{ABA82EB2-E13C-655E-25E7-9A2051B3473E}"/>
              </a:ext>
            </a:extLst>
          </p:cNvPr>
          <p:cNvSpPr/>
          <p:nvPr/>
        </p:nvSpPr>
        <p:spPr>
          <a:xfrm>
            <a:off x="95249" y="848614"/>
            <a:ext cx="8669610" cy="1754326"/>
          </a:xfrm>
          <a:prstGeom prst="rect">
            <a:avLst/>
          </a:prstGeom>
        </p:spPr>
        <p:txBody>
          <a:bodyPr wrap="square">
            <a:spAutoFit/>
          </a:bodyPr>
          <a:lstStyle/>
          <a:p>
            <a:r>
              <a:rPr lang="en-US" b="1" dirty="0">
                <a:latin typeface="Nitti Grotesk Bold" panose="020B0503040202020003" pitchFamily="34" charset="77"/>
                <a:ea typeface="Avenir Next" charset="0"/>
                <a:cs typeface="Avenir Next" charset="0"/>
              </a:rPr>
              <a:t>We’ve built the </a:t>
            </a:r>
            <a:r>
              <a:rPr lang="en-US" b="1" dirty="0">
                <a:solidFill>
                  <a:srgbClr val="00B6F2"/>
                </a:solidFill>
                <a:latin typeface="Nitti Grotesk Bold" panose="020B0503040202020003" pitchFamily="34" charset="77"/>
                <a:ea typeface="Avenir Next" charset="0"/>
                <a:cs typeface="Avenir Next" charset="0"/>
              </a:rPr>
              <a:t>largest</a:t>
            </a:r>
            <a:r>
              <a:rPr lang="en-US" b="1" dirty="0">
                <a:latin typeface="Nitti Grotesk Bold" panose="020B0503040202020003" pitchFamily="34" charset="77"/>
                <a:ea typeface="Avenir Next" charset="0"/>
                <a:cs typeface="Avenir Next" charset="0"/>
              </a:rPr>
              <a:t> community of corporate innovators, strategy execs, and R&amp;D leaders — and we work hard to help them achieve </a:t>
            </a:r>
            <a:r>
              <a:rPr lang="en-US" b="1" dirty="0">
                <a:solidFill>
                  <a:srgbClr val="00B6F2"/>
                </a:solidFill>
                <a:latin typeface="Nitti Grotesk Bold" panose="020B0503040202020003" pitchFamily="34" charset="77"/>
                <a:ea typeface="Avenir Next" charset="0"/>
                <a:cs typeface="Avenir Next" charset="0"/>
              </a:rPr>
              <a:t>real impact</a:t>
            </a:r>
            <a:r>
              <a:rPr lang="en-US" b="1" dirty="0">
                <a:latin typeface="Nitti Grotesk Bold" panose="020B0503040202020003" pitchFamily="34" charset="77"/>
                <a:ea typeface="Avenir Next" charset="0"/>
                <a:cs typeface="Avenir Next" charset="0"/>
              </a:rPr>
              <a:t> in their organizations. </a:t>
            </a:r>
          </a:p>
          <a:p>
            <a:endParaRPr lang="is-IS" b="1" dirty="0">
              <a:latin typeface="Nitti Grotesk Bold" panose="020B0503040202020003" pitchFamily="34" charset="77"/>
              <a:ea typeface="Avenir Next" charset="0"/>
              <a:cs typeface="Avenir Next" charset="0"/>
            </a:endParaRPr>
          </a:p>
          <a:p>
            <a:r>
              <a:rPr lang="is-IS" b="1" dirty="0">
                <a:latin typeface="Nitti Grotesk Bold" panose="020B0503040202020003" pitchFamily="34" charset="77"/>
                <a:ea typeface="Avenir Next" charset="0"/>
                <a:cs typeface="Avenir Next" charset="0"/>
              </a:rPr>
              <a:t>innolead.com</a:t>
            </a:r>
          </a:p>
          <a:p>
            <a:r>
              <a:rPr lang="en-US" b="1" dirty="0">
                <a:solidFill>
                  <a:srgbClr val="00B0F0"/>
                </a:solidFill>
                <a:latin typeface="Nitti Grotesk Bold" panose="020B0503040202020003" pitchFamily="34" charset="77"/>
                <a:ea typeface="Avenir Next" charset="0"/>
                <a:cs typeface="Avenir Next" charset="0"/>
              </a:rPr>
              <a:t>@</a:t>
            </a:r>
            <a:r>
              <a:rPr lang="en-US" b="1" dirty="0" err="1">
                <a:solidFill>
                  <a:srgbClr val="00B0F0"/>
                </a:solidFill>
                <a:latin typeface="Nitti Grotesk Bold" panose="020B0503040202020003" pitchFamily="34" charset="77"/>
                <a:ea typeface="Avenir Next" charset="0"/>
                <a:cs typeface="Avenir Next" charset="0"/>
              </a:rPr>
              <a:t>innolead</a:t>
            </a:r>
            <a:r>
              <a:rPr lang="en-US" b="1" dirty="0">
                <a:solidFill>
                  <a:srgbClr val="00B0F0"/>
                </a:solidFill>
                <a:latin typeface="Nitti Grotesk Bold" panose="020B0503040202020003" pitchFamily="34" charset="77"/>
                <a:ea typeface="Avenir Next" charset="0"/>
                <a:cs typeface="Avenir Next" charset="0"/>
              </a:rPr>
              <a:t> </a:t>
            </a:r>
            <a:r>
              <a:rPr lang="en-US" b="1" dirty="0">
                <a:latin typeface="Nitti Grotesk Bold" panose="020B0503040202020003" pitchFamily="34" charset="77"/>
                <a:ea typeface="Avenir Next" charset="0"/>
                <a:cs typeface="Avenir Next" charset="0"/>
              </a:rPr>
              <a:t>on X, LinkedIn, and Instagram</a:t>
            </a:r>
          </a:p>
          <a:p>
            <a:endParaRPr lang="is-IS" b="1" dirty="0">
              <a:latin typeface="Nitti Grotesk Bold" panose="020B0503040202020003" pitchFamily="34" charset="77"/>
              <a:ea typeface="Avenir Next" charset="0"/>
              <a:cs typeface="Avenir Next" charset="0"/>
            </a:endParaRPr>
          </a:p>
        </p:txBody>
      </p:sp>
      <p:pic>
        <p:nvPicPr>
          <p:cNvPr id="4" name="Picture 3">
            <a:extLst>
              <a:ext uri="{FF2B5EF4-FFF2-40B4-BE49-F238E27FC236}">
                <a16:creationId xmlns:a16="http://schemas.microsoft.com/office/drawing/2014/main" id="{BFE65AC6-3B5F-DFD9-06A1-2806304F6E4F}"/>
              </a:ext>
            </a:extLst>
          </p:cNvPr>
          <p:cNvPicPr>
            <a:picLocks noChangeAspect="1"/>
          </p:cNvPicPr>
          <p:nvPr/>
        </p:nvPicPr>
        <p:blipFill rotWithShape="1">
          <a:blip r:embed="rId3">
            <a:extLst>
              <a:ext uri="{28A0092B-C50C-407E-A947-70E740481C1C}">
                <a14:useLocalDpi xmlns:a14="http://schemas.microsoft.com/office/drawing/2010/main" val="0"/>
              </a:ext>
            </a:extLst>
          </a:blip>
          <a:srcRect l="-37269" r="37269"/>
          <a:stretch/>
        </p:blipFill>
        <p:spPr>
          <a:xfrm rot="16200000">
            <a:off x="2559647" y="4002765"/>
            <a:ext cx="2255413" cy="1505608"/>
          </a:xfrm>
          <a:prstGeom prst="rect">
            <a:avLst/>
          </a:prstGeom>
          <a:ln>
            <a:noFill/>
          </a:ln>
          <a:effectLst>
            <a:outerShdw blurRad="292100" dist="139700" dir="2700000" algn="tl" rotWithShape="0">
              <a:srgbClr val="333333">
                <a:alpha val="65000"/>
              </a:srgbClr>
            </a:outerShdw>
          </a:effectLst>
        </p:spPr>
      </p:pic>
      <p:pic>
        <p:nvPicPr>
          <p:cNvPr id="9" name="Picture 8" descr="A robot and a hand shaking each other's fist&#10;&#10;Description automatically generated">
            <a:extLst>
              <a:ext uri="{FF2B5EF4-FFF2-40B4-BE49-F238E27FC236}">
                <a16:creationId xmlns:a16="http://schemas.microsoft.com/office/drawing/2014/main" id="{5055293D-AB7F-AA55-0B4A-DCF8CD231749}"/>
              </a:ext>
            </a:extLst>
          </p:cNvPr>
          <p:cNvPicPr>
            <a:picLocks noChangeAspect="1"/>
          </p:cNvPicPr>
          <p:nvPr/>
        </p:nvPicPr>
        <p:blipFill>
          <a:blip r:embed="rId4"/>
          <a:stretch>
            <a:fillRect/>
          </a:stretch>
        </p:blipFill>
        <p:spPr>
          <a:xfrm>
            <a:off x="4725770" y="2711719"/>
            <a:ext cx="1571531" cy="2031287"/>
          </a:xfrm>
          <a:prstGeom prst="rect">
            <a:avLst/>
          </a:prstGeom>
          <a:ln>
            <a:noFill/>
          </a:ln>
          <a:effectLst>
            <a:outerShdw blurRad="292100" dist="139700" dir="2700000" algn="tl" rotWithShape="0">
              <a:srgbClr val="333333">
                <a:alpha val="65000"/>
              </a:srgbClr>
            </a:outerShdw>
          </a:effectLst>
        </p:spPr>
      </p:pic>
      <p:pic>
        <p:nvPicPr>
          <p:cNvPr id="13" name="Picture 12" descr="A blue background with white text&#10;&#10;Description automatically generated">
            <a:extLst>
              <a:ext uri="{FF2B5EF4-FFF2-40B4-BE49-F238E27FC236}">
                <a16:creationId xmlns:a16="http://schemas.microsoft.com/office/drawing/2014/main" id="{70ECD839-D876-A2E2-0074-8788E63A9697}"/>
              </a:ext>
            </a:extLst>
          </p:cNvPr>
          <p:cNvPicPr>
            <a:picLocks noChangeAspect="1"/>
          </p:cNvPicPr>
          <p:nvPr/>
        </p:nvPicPr>
        <p:blipFill>
          <a:blip r:embed="rId5"/>
          <a:stretch>
            <a:fillRect/>
          </a:stretch>
        </p:blipFill>
        <p:spPr>
          <a:xfrm>
            <a:off x="185046" y="3067479"/>
            <a:ext cx="2463891" cy="1378141"/>
          </a:xfrm>
          <a:prstGeom prst="rect">
            <a:avLst/>
          </a:prstGeom>
          <a:ln>
            <a:noFill/>
          </a:ln>
          <a:effectLst>
            <a:outerShdw blurRad="292100" dist="139700" dir="2700000" algn="tl" rotWithShape="0">
              <a:srgbClr val="333333">
                <a:alpha val="65000"/>
              </a:srgbClr>
            </a:outerShdw>
          </a:effectLst>
        </p:spPr>
      </p:pic>
      <p:pic>
        <p:nvPicPr>
          <p:cNvPr id="15" name="Picture 14" descr="A group of people sitting on chairs&#10;&#10;Description automatically generated">
            <a:extLst>
              <a:ext uri="{FF2B5EF4-FFF2-40B4-BE49-F238E27FC236}">
                <a16:creationId xmlns:a16="http://schemas.microsoft.com/office/drawing/2014/main" id="{3B233A29-3518-F6A2-45BB-FE4221584B87}"/>
              </a:ext>
            </a:extLst>
          </p:cNvPr>
          <p:cNvPicPr>
            <a:picLocks noChangeAspect="1"/>
          </p:cNvPicPr>
          <p:nvPr/>
        </p:nvPicPr>
        <p:blipFill>
          <a:blip r:embed="rId6"/>
          <a:stretch>
            <a:fillRect/>
          </a:stretch>
        </p:blipFill>
        <p:spPr>
          <a:xfrm>
            <a:off x="6582913" y="1761303"/>
            <a:ext cx="2379327" cy="1503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907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Rectangle 7">
            <a:extLst>
              <a:ext uri="{FF2B5EF4-FFF2-40B4-BE49-F238E27FC236}">
                <a16:creationId xmlns:a16="http://schemas.microsoft.com/office/drawing/2014/main" id="{49C1D943-0852-2D45-97CA-5873A6B48111}"/>
              </a:ext>
            </a:extLst>
          </p:cNvPr>
          <p:cNvSpPr/>
          <p:nvPr/>
        </p:nvSpPr>
        <p:spPr>
          <a:xfrm>
            <a:off x="95249" y="1478"/>
            <a:ext cx="8784238" cy="461665"/>
          </a:xfrm>
          <a:prstGeom prst="rect">
            <a:avLst/>
          </a:prstGeom>
        </p:spPr>
        <p:txBody>
          <a:bodyPr wrap="square">
            <a:spAutoFit/>
          </a:bodyPr>
          <a:lstStyle/>
          <a:p>
            <a:r>
              <a:rPr lang="en-US" sz="2400" b="1" dirty="0">
                <a:solidFill>
                  <a:schemeClr val="bg1"/>
                </a:solidFill>
                <a:effectLst/>
                <a:latin typeface="Nitti Grotesk Bold" panose="020B0503040202020003" pitchFamily="34" charset="77"/>
                <a:cs typeface="Chakra Petch" pitchFamily="2" charset="-34"/>
              </a:rPr>
              <a:t>The ascent (and descent?) of the corporate innovator</a:t>
            </a:r>
            <a:endParaRPr lang="en-US" sz="2400" b="1" dirty="0">
              <a:solidFill>
                <a:schemeClr val="bg1"/>
              </a:solidFill>
              <a:latin typeface="Nitti Grotesk Bold" panose="020B0503040202020003" pitchFamily="34" charset="77"/>
              <a:ea typeface="Avenir Next" charset="0"/>
              <a:cs typeface="Avenir Next" charset="0"/>
            </a:endParaRPr>
          </a:p>
        </p:txBody>
      </p:sp>
      <p:pic>
        <p:nvPicPr>
          <p:cNvPr id="16" name="Picture 15" descr="A group of men working on a brick wall&#10;&#10;Description automatically generated">
            <a:extLst>
              <a:ext uri="{FF2B5EF4-FFF2-40B4-BE49-F238E27FC236}">
                <a16:creationId xmlns:a16="http://schemas.microsoft.com/office/drawing/2014/main" id="{152AFC10-F55C-712C-6306-82BBEC374308}"/>
              </a:ext>
            </a:extLst>
          </p:cNvPr>
          <p:cNvPicPr>
            <a:picLocks noChangeAspect="1"/>
          </p:cNvPicPr>
          <p:nvPr/>
        </p:nvPicPr>
        <p:blipFill rotWithShape="1">
          <a:blip r:embed="rId3"/>
          <a:srcRect b="9073"/>
          <a:stretch/>
        </p:blipFill>
        <p:spPr>
          <a:xfrm>
            <a:off x="1271238" y="739667"/>
            <a:ext cx="6266986" cy="4403834"/>
          </a:xfrm>
          <a:prstGeom prst="rect">
            <a:avLst/>
          </a:prstGeom>
        </p:spPr>
      </p:pic>
    </p:spTree>
    <p:extLst>
      <p:ext uri="{BB962C8B-B14F-4D97-AF65-F5344CB8AC3E}">
        <p14:creationId xmlns:p14="http://schemas.microsoft.com/office/powerpoint/2010/main" val="3863644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Rectangle 7">
            <a:extLst>
              <a:ext uri="{FF2B5EF4-FFF2-40B4-BE49-F238E27FC236}">
                <a16:creationId xmlns:a16="http://schemas.microsoft.com/office/drawing/2014/main" id="{49C1D943-0852-2D45-97CA-5873A6B48111}"/>
              </a:ext>
            </a:extLst>
          </p:cNvPr>
          <p:cNvSpPr/>
          <p:nvPr/>
        </p:nvSpPr>
        <p:spPr>
          <a:xfrm>
            <a:off x="95249" y="-8461"/>
            <a:ext cx="8784238" cy="461665"/>
          </a:xfrm>
          <a:prstGeom prst="rect">
            <a:avLst/>
          </a:prstGeom>
        </p:spPr>
        <p:txBody>
          <a:bodyPr wrap="square">
            <a:spAutoFit/>
          </a:bodyPr>
          <a:lstStyle/>
          <a:p>
            <a:r>
              <a:rPr lang="en-US" sz="2400" b="1" dirty="0">
                <a:solidFill>
                  <a:schemeClr val="bg1"/>
                </a:solidFill>
                <a:latin typeface="Nitti Grotesk Bold" panose="020B0503040202020003" pitchFamily="34" charset="77"/>
                <a:cs typeface="Chakra Petch" pitchFamily="2" charset="-34"/>
              </a:rPr>
              <a:t>An expanding array of innovation tool options…</a:t>
            </a:r>
          </a:p>
        </p:txBody>
      </p:sp>
      <p:graphicFrame>
        <p:nvGraphicFramePr>
          <p:cNvPr id="3" name="Chart 2">
            <a:extLst>
              <a:ext uri="{FF2B5EF4-FFF2-40B4-BE49-F238E27FC236}">
                <a16:creationId xmlns:a16="http://schemas.microsoft.com/office/drawing/2014/main" id="{B473970A-11D1-1BB0-9707-C54815304BEF}"/>
              </a:ext>
            </a:extLst>
          </p:cNvPr>
          <p:cNvGraphicFramePr/>
          <p:nvPr>
            <p:extLst>
              <p:ext uri="{D42A27DB-BD31-4B8C-83A1-F6EECF244321}">
                <p14:modId xmlns:p14="http://schemas.microsoft.com/office/powerpoint/2010/main" val="1178982113"/>
              </p:ext>
            </p:extLst>
          </p:nvPr>
        </p:nvGraphicFramePr>
        <p:xfrm>
          <a:off x="720931" y="1354088"/>
          <a:ext cx="7702139" cy="253362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C8E398BA-0BBE-4031-4E2A-AB8CD8E22014}"/>
              </a:ext>
            </a:extLst>
          </p:cNvPr>
          <p:cNvSpPr txBox="1"/>
          <p:nvPr/>
        </p:nvSpPr>
        <p:spPr>
          <a:xfrm>
            <a:off x="2394760" y="1479394"/>
            <a:ext cx="579005" cy="369332"/>
          </a:xfrm>
          <a:prstGeom prst="rect">
            <a:avLst/>
          </a:prstGeom>
          <a:noFill/>
        </p:spPr>
        <p:txBody>
          <a:bodyPr wrap="none" rtlCol="0">
            <a:spAutoFit/>
          </a:bodyPr>
          <a:lstStyle/>
          <a:p>
            <a:pPr algn="ctr"/>
            <a:r>
              <a:rPr lang="en-US" b="1" dirty="0">
                <a:latin typeface="Nitti Grotesk Bold" panose="020B0503040202020003" pitchFamily="34" charset="77"/>
              </a:rPr>
              <a:t>78%</a:t>
            </a:r>
          </a:p>
        </p:txBody>
      </p:sp>
      <p:sp>
        <p:nvSpPr>
          <p:cNvPr id="5" name="TextBox 4">
            <a:extLst>
              <a:ext uri="{FF2B5EF4-FFF2-40B4-BE49-F238E27FC236}">
                <a16:creationId xmlns:a16="http://schemas.microsoft.com/office/drawing/2014/main" id="{1261C50F-384D-DEF8-1DC7-B1310B6E83F2}"/>
              </a:ext>
            </a:extLst>
          </p:cNvPr>
          <p:cNvSpPr txBox="1"/>
          <p:nvPr/>
        </p:nvSpPr>
        <p:spPr>
          <a:xfrm>
            <a:off x="4305902" y="2341906"/>
            <a:ext cx="591830" cy="369332"/>
          </a:xfrm>
          <a:prstGeom prst="rect">
            <a:avLst/>
          </a:prstGeom>
          <a:noFill/>
        </p:spPr>
        <p:txBody>
          <a:bodyPr wrap="none" rtlCol="0">
            <a:spAutoFit/>
          </a:bodyPr>
          <a:lstStyle/>
          <a:p>
            <a:pPr algn="ctr"/>
            <a:r>
              <a:rPr lang="en-US" b="1" dirty="0">
                <a:latin typeface="Nitti Grotesk Bold" panose="020B0503040202020003" pitchFamily="34" charset="77"/>
              </a:rPr>
              <a:t>44%</a:t>
            </a:r>
          </a:p>
        </p:txBody>
      </p:sp>
      <p:sp>
        <p:nvSpPr>
          <p:cNvPr id="6" name="TextBox 5">
            <a:extLst>
              <a:ext uri="{FF2B5EF4-FFF2-40B4-BE49-F238E27FC236}">
                <a16:creationId xmlns:a16="http://schemas.microsoft.com/office/drawing/2014/main" id="{7223084A-C831-86E4-C360-CDDE4C5AE604}"/>
              </a:ext>
            </a:extLst>
          </p:cNvPr>
          <p:cNvSpPr txBox="1"/>
          <p:nvPr/>
        </p:nvSpPr>
        <p:spPr>
          <a:xfrm>
            <a:off x="6242004" y="2129789"/>
            <a:ext cx="591830" cy="369332"/>
          </a:xfrm>
          <a:prstGeom prst="rect">
            <a:avLst/>
          </a:prstGeom>
          <a:noFill/>
        </p:spPr>
        <p:txBody>
          <a:bodyPr wrap="none" rtlCol="0">
            <a:spAutoFit/>
          </a:bodyPr>
          <a:lstStyle/>
          <a:p>
            <a:pPr algn="ctr"/>
            <a:r>
              <a:rPr lang="en-US" b="1" dirty="0">
                <a:latin typeface="Nitti Grotesk Bold" panose="020B0503040202020003" pitchFamily="34" charset="77"/>
              </a:rPr>
              <a:t>52%</a:t>
            </a:r>
          </a:p>
        </p:txBody>
      </p:sp>
      <p:sp>
        <p:nvSpPr>
          <p:cNvPr id="10" name="TextBox 9">
            <a:extLst>
              <a:ext uri="{FF2B5EF4-FFF2-40B4-BE49-F238E27FC236}">
                <a16:creationId xmlns:a16="http://schemas.microsoft.com/office/drawing/2014/main" id="{041F61A8-952A-AE67-4647-50595625DEF5}"/>
              </a:ext>
            </a:extLst>
          </p:cNvPr>
          <p:cNvSpPr txBox="1"/>
          <p:nvPr/>
        </p:nvSpPr>
        <p:spPr>
          <a:xfrm>
            <a:off x="1699952" y="3798921"/>
            <a:ext cx="1908986" cy="646331"/>
          </a:xfrm>
          <a:prstGeom prst="rect">
            <a:avLst/>
          </a:prstGeom>
          <a:noFill/>
        </p:spPr>
        <p:txBody>
          <a:bodyPr wrap="square" rtlCol="0">
            <a:spAutoFit/>
          </a:bodyPr>
          <a:lstStyle/>
          <a:p>
            <a:pPr algn="ctr" rtl="0">
              <a:defRPr sz="1862" b="0" i="0" u="none" strike="noStrike" kern="1200" spc="0" baseline="0">
                <a:solidFill>
                  <a:srgbClr val="333333">
                    <a:lumMod val="65000"/>
                    <a:lumOff val="35000"/>
                  </a:srgbClr>
                </a:solidFill>
                <a:latin typeface="Nitti Grotesk Bold" panose="020B0803040202020003" pitchFamily="34" charset="0"/>
                <a:ea typeface="+mn-ea"/>
                <a:cs typeface="+mn-cs"/>
              </a:defRPr>
            </a:pPr>
            <a:r>
              <a:rPr lang="en-US" sz="1200" b="1" kern="1200" dirty="0">
                <a:solidFill>
                  <a:schemeClr val="tx1"/>
                </a:solidFill>
                <a:latin typeface="Nitti Grotesk Bold" panose="020B0503040202020003" pitchFamily="34" charset="77"/>
                <a:ea typeface="+mn-ea"/>
                <a:cs typeface="+mn-cs"/>
              </a:rPr>
              <a:t>(e.g., Google Docs, Jira, Office 365, Monday.com, Salesforce, Trello)</a:t>
            </a:r>
          </a:p>
        </p:txBody>
      </p:sp>
      <p:sp>
        <p:nvSpPr>
          <p:cNvPr id="12" name="TextBox 11">
            <a:extLst>
              <a:ext uri="{FF2B5EF4-FFF2-40B4-BE49-F238E27FC236}">
                <a16:creationId xmlns:a16="http://schemas.microsoft.com/office/drawing/2014/main" id="{5C96EACA-3D3C-08C3-30E2-EE597F512B02}"/>
              </a:ext>
            </a:extLst>
          </p:cNvPr>
          <p:cNvSpPr txBox="1"/>
          <p:nvPr/>
        </p:nvSpPr>
        <p:spPr>
          <a:xfrm>
            <a:off x="3694348" y="3798921"/>
            <a:ext cx="1776778" cy="646331"/>
          </a:xfrm>
          <a:prstGeom prst="rect">
            <a:avLst/>
          </a:prstGeom>
          <a:noFill/>
        </p:spPr>
        <p:txBody>
          <a:bodyPr wrap="square" rtlCol="0">
            <a:spAutoFit/>
          </a:bodyPr>
          <a:lstStyle/>
          <a:p>
            <a:pPr algn="ctr" rtl="0">
              <a:defRPr sz="1862" b="0" i="0" u="none" strike="noStrike" kern="1200" spc="0" baseline="0">
                <a:solidFill>
                  <a:srgbClr val="333333">
                    <a:lumMod val="65000"/>
                    <a:lumOff val="35000"/>
                  </a:srgbClr>
                </a:solidFill>
                <a:latin typeface="Nitti Grotesk Bold" panose="020B0803040202020003" pitchFamily="34" charset="0"/>
                <a:ea typeface="+mn-ea"/>
                <a:cs typeface="+mn-cs"/>
              </a:defRPr>
            </a:pPr>
            <a:r>
              <a:rPr lang="en-US" sz="1200" b="1" kern="1200" dirty="0">
                <a:solidFill>
                  <a:schemeClr val="tx1"/>
                </a:solidFill>
                <a:latin typeface="Nitti Grotesk Bold" panose="020B0503040202020003" pitchFamily="34" charset="77"/>
                <a:ea typeface="+mn-ea"/>
                <a:cs typeface="+mn-cs"/>
              </a:rPr>
              <a:t>(e.g., edison365, HYPE, </a:t>
            </a:r>
            <a:r>
              <a:rPr lang="en-US" sz="1200" b="1" kern="1200" dirty="0" err="1">
                <a:solidFill>
                  <a:schemeClr val="tx1"/>
                </a:solidFill>
                <a:latin typeface="Nitti Grotesk Bold" panose="020B0503040202020003" pitchFamily="34" charset="77"/>
                <a:ea typeface="+mn-ea"/>
                <a:cs typeface="+mn-cs"/>
              </a:rPr>
              <a:t>Innosabi</a:t>
            </a:r>
            <a:r>
              <a:rPr lang="en-US" sz="1200" b="1" kern="1200" dirty="0">
                <a:solidFill>
                  <a:schemeClr val="tx1"/>
                </a:solidFill>
                <a:latin typeface="Nitti Grotesk Bold" panose="020B0503040202020003" pitchFamily="34" charset="77"/>
                <a:ea typeface="+mn-ea"/>
                <a:cs typeface="+mn-cs"/>
              </a:rPr>
              <a:t>, Qmarkets, </a:t>
            </a:r>
            <a:r>
              <a:rPr lang="en-US" sz="1200" b="1" kern="1200" dirty="0" err="1">
                <a:solidFill>
                  <a:schemeClr val="tx1"/>
                </a:solidFill>
                <a:latin typeface="Nitti Grotesk Bold" panose="020B0503040202020003" pitchFamily="34" charset="77"/>
                <a:ea typeface="+mn-ea"/>
                <a:cs typeface="+mn-cs"/>
              </a:rPr>
              <a:t>Sopheon</a:t>
            </a:r>
            <a:r>
              <a:rPr lang="en-US" sz="1200" b="1" kern="1200" dirty="0">
                <a:solidFill>
                  <a:schemeClr val="tx1"/>
                </a:solidFill>
                <a:latin typeface="Nitti Grotesk Bold" panose="020B0503040202020003" pitchFamily="34" charset="77"/>
                <a:ea typeface="+mn-ea"/>
                <a:cs typeface="+mn-cs"/>
              </a:rPr>
              <a:t>) </a:t>
            </a:r>
          </a:p>
        </p:txBody>
      </p:sp>
      <p:sp>
        <p:nvSpPr>
          <p:cNvPr id="14" name="TextBox 13">
            <a:extLst>
              <a:ext uri="{FF2B5EF4-FFF2-40B4-BE49-F238E27FC236}">
                <a16:creationId xmlns:a16="http://schemas.microsoft.com/office/drawing/2014/main" id="{225EFF42-4DEF-B805-A834-4BAD2C5B53DB}"/>
              </a:ext>
            </a:extLst>
          </p:cNvPr>
          <p:cNvSpPr txBox="1"/>
          <p:nvPr/>
        </p:nvSpPr>
        <p:spPr>
          <a:xfrm>
            <a:off x="5560595" y="3798921"/>
            <a:ext cx="1895010" cy="461665"/>
          </a:xfrm>
          <a:prstGeom prst="rect">
            <a:avLst/>
          </a:prstGeom>
          <a:noFill/>
        </p:spPr>
        <p:txBody>
          <a:bodyPr wrap="square" rtlCol="0">
            <a:spAutoFit/>
          </a:bodyPr>
          <a:lstStyle/>
          <a:p>
            <a:pPr algn="ctr"/>
            <a:r>
              <a:rPr lang="en-US" sz="1200" b="1" kern="1200" dirty="0">
                <a:solidFill>
                  <a:schemeClr val="tx1"/>
                </a:solidFill>
                <a:latin typeface="Nitti Grotesk Bold" panose="020B0503040202020003" pitchFamily="34" charset="77"/>
                <a:ea typeface="+mn-ea"/>
                <a:cs typeface="+mn-cs"/>
              </a:rPr>
              <a:t>(e.g., ChatGPT, Claude, Gemini, Copilot)</a:t>
            </a:r>
          </a:p>
        </p:txBody>
      </p:sp>
      <p:sp>
        <p:nvSpPr>
          <p:cNvPr id="7" name="TextBox 6">
            <a:extLst>
              <a:ext uri="{FF2B5EF4-FFF2-40B4-BE49-F238E27FC236}">
                <a16:creationId xmlns:a16="http://schemas.microsoft.com/office/drawing/2014/main" id="{9C585A74-B15B-DB91-4C90-296B09201923}"/>
              </a:ext>
            </a:extLst>
          </p:cNvPr>
          <p:cNvSpPr txBox="1"/>
          <p:nvPr/>
        </p:nvSpPr>
        <p:spPr>
          <a:xfrm>
            <a:off x="848152" y="734507"/>
            <a:ext cx="7447697" cy="665439"/>
          </a:xfrm>
          <a:prstGeom prst="rect">
            <a:avLst/>
          </a:prstGeom>
          <a:noFill/>
        </p:spPr>
        <p:txBody>
          <a:bodyPr wrap="square">
            <a:spAutoFit/>
          </a:bodyPr>
          <a:lstStyle/>
          <a:p>
            <a:pPr algn="ctr" rtl="0">
              <a:defRPr sz="1862" b="0" i="0" u="none" strike="noStrike" kern="1200" spc="0" baseline="0">
                <a:solidFill>
                  <a:srgbClr val="333333">
                    <a:lumMod val="65000"/>
                    <a:lumOff val="35000"/>
                  </a:srgbClr>
                </a:solidFill>
                <a:latin typeface="Nitti Grotesk Bold" panose="020B0803040202020003" pitchFamily="34" charset="0"/>
                <a:ea typeface="+mn-ea"/>
                <a:cs typeface="+mn-cs"/>
              </a:defRPr>
            </a:pPr>
            <a:r>
              <a:rPr lang="en-GB" b="1" u="none" strike="noStrike" kern="1200" spc="0" baseline="0" dirty="0">
                <a:solidFill>
                  <a:schemeClr val="tx1"/>
                </a:solidFill>
                <a:latin typeface="Nitti Grotesk Bold" panose="020B0503040202020003" pitchFamily="34" charset="77"/>
              </a:rPr>
              <a:t>Which of the following software or service solutions do your organization use for innovation activities?</a:t>
            </a:r>
            <a:endParaRPr lang="en-US" sz="1600" b="1" dirty="0">
              <a:solidFill>
                <a:schemeClr val="tx1"/>
              </a:solidFill>
              <a:latin typeface="Nitti Grotesk Bold" panose="020B0503040202020003" pitchFamily="34" charset="77"/>
            </a:endParaRPr>
          </a:p>
        </p:txBody>
      </p:sp>
      <p:sp>
        <p:nvSpPr>
          <p:cNvPr id="2" name="TextBox 1">
            <a:extLst>
              <a:ext uri="{FF2B5EF4-FFF2-40B4-BE49-F238E27FC236}">
                <a16:creationId xmlns:a16="http://schemas.microsoft.com/office/drawing/2014/main" id="{702072B6-9806-3889-01B5-F02465B17FA0}"/>
              </a:ext>
            </a:extLst>
          </p:cNvPr>
          <p:cNvSpPr txBox="1"/>
          <p:nvPr/>
        </p:nvSpPr>
        <p:spPr>
          <a:xfrm>
            <a:off x="7148203" y="4897279"/>
            <a:ext cx="2002471" cy="246221"/>
          </a:xfrm>
          <a:prstGeom prst="rect">
            <a:avLst/>
          </a:prstGeom>
          <a:noFill/>
        </p:spPr>
        <p:txBody>
          <a:bodyPr wrap="none" rtlCol="0">
            <a:spAutoFit/>
          </a:bodyPr>
          <a:lstStyle/>
          <a:p>
            <a:r>
              <a:rPr lang="en-US" sz="1000" b="1" dirty="0">
                <a:solidFill>
                  <a:schemeClr val="tx1"/>
                </a:solidFill>
                <a:latin typeface="Nitti Grotesk Bold" panose="020B0503040202020003" pitchFamily="34" charset="77"/>
                <a:cs typeface="Chakra Petch" pitchFamily="2" charset="-34"/>
              </a:rPr>
              <a:t>Source: InnoLead Research, 2024</a:t>
            </a:r>
            <a:endParaRPr lang="en-US" sz="1400" b="1" dirty="0">
              <a:solidFill>
                <a:schemeClr val="tx1"/>
              </a:solidFill>
              <a:latin typeface="Nitti Grotesk Bold" panose="020B0503040202020003" pitchFamily="34" charset="77"/>
              <a:cs typeface="Chakra Petch" pitchFamily="2" charset="-34"/>
            </a:endParaRPr>
          </a:p>
        </p:txBody>
      </p:sp>
    </p:spTree>
    <p:extLst>
      <p:ext uri="{BB962C8B-B14F-4D97-AF65-F5344CB8AC3E}">
        <p14:creationId xmlns:p14="http://schemas.microsoft.com/office/powerpoint/2010/main" val="4007345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Rectangle 7">
            <a:extLst>
              <a:ext uri="{FF2B5EF4-FFF2-40B4-BE49-F238E27FC236}">
                <a16:creationId xmlns:a16="http://schemas.microsoft.com/office/drawing/2014/main" id="{49C1D943-0852-2D45-97CA-5873A6B48111}"/>
              </a:ext>
            </a:extLst>
          </p:cNvPr>
          <p:cNvSpPr/>
          <p:nvPr/>
        </p:nvSpPr>
        <p:spPr>
          <a:xfrm>
            <a:off x="95249" y="1478"/>
            <a:ext cx="8784238" cy="461665"/>
          </a:xfrm>
          <a:prstGeom prst="rect">
            <a:avLst/>
          </a:prstGeom>
        </p:spPr>
        <p:txBody>
          <a:bodyPr wrap="square">
            <a:spAutoFit/>
          </a:bodyPr>
          <a:lstStyle/>
          <a:p>
            <a:r>
              <a:rPr lang="en-US" sz="2300" b="1" dirty="0">
                <a:solidFill>
                  <a:schemeClr val="bg1"/>
                </a:solidFill>
                <a:latin typeface="Nitti Grotesk Bold" panose="020B0503040202020003" pitchFamily="34" charset="77"/>
                <a:cs typeface="Chakra Petch" pitchFamily="2" charset="-34"/>
              </a:rPr>
              <a:t>…but organizational adoption varies widely</a:t>
            </a:r>
          </a:p>
        </p:txBody>
      </p:sp>
      <p:sp>
        <p:nvSpPr>
          <p:cNvPr id="2" name="TextBox 1">
            <a:extLst>
              <a:ext uri="{FF2B5EF4-FFF2-40B4-BE49-F238E27FC236}">
                <a16:creationId xmlns:a16="http://schemas.microsoft.com/office/drawing/2014/main" id="{034626D1-8FCD-5EDB-F289-A7B476D11B36}"/>
              </a:ext>
            </a:extLst>
          </p:cNvPr>
          <p:cNvSpPr txBox="1"/>
          <p:nvPr/>
        </p:nvSpPr>
        <p:spPr>
          <a:xfrm>
            <a:off x="522766" y="669338"/>
            <a:ext cx="8167577" cy="369332"/>
          </a:xfrm>
          <a:prstGeom prst="rect">
            <a:avLst/>
          </a:prstGeom>
          <a:noFill/>
        </p:spPr>
        <p:txBody>
          <a:bodyPr wrap="square">
            <a:spAutoFit/>
          </a:bodyPr>
          <a:lstStyle/>
          <a:p>
            <a:pPr algn="ctr" rtl="0">
              <a:defRPr sz="1862" b="0" i="0" u="none" strike="noStrike" kern="1200" spc="0" baseline="0">
                <a:solidFill>
                  <a:srgbClr val="333333"/>
                </a:solidFill>
                <a:latin typeface="Nitti Grotesk Bold" panose="020B0503040202020003" pitchFamily="34" charset="0"/>
                <a:ea typeface="+mn-ea"/>
                <a:cs typeface="+mn-cs"/>
              </a:defRPr>
            </a:pPr>
            <a:r>
              <a:rPr lang="en-US" sz="1800" b="1" i="0" u="none" strike="noStrike" dirty="0">
                <a:solidFill>
                  <a:srgbClr val="333333"/>
                </a:solidFill>
                <a:effectLst/>
                <a:latin typeface="Arial" panose="020B0604020202020204" pitchFamily="34" charset="0"/>
              </a:rPr>
              <a:t>Today, our team…</a:t>
            </a:r>
            <a:endParaRPr lang="en-US" b="1" dirty="0">
              <a:solidFill>
                <a:schemeClr val="tx1"/>
              </a:solidFill>
              <a:latin typeface="Nitti Grotesk Bold" panose="020B0503040202020003" pitchFamily="34" charset="77"/>
            </a:endParaRPr>
          </a:p>
        </p:txBody>
      </p:sp>
      <p:sp>
        <p:nvSpPr>
          <p:cNvPr id="3" name="TextBox 2">
            <a:extLst>
              <a:ext uri="{FF2B5EF4-FFF2-40B4-BE49-F238E27FC236}">
                <a16:creationId xmlns:a16="http://schemas.microsoft.com/office/drawing/2014/main" id="{9F5345E0-07B6-753E-6B2E-842EEAEF9457}"/>
              </a:ext>
            </a:extLst>
          </p:cNvPr>
          <p:cNvSpPr txBox="1"/>
          <p:nvPr/>
        </p:nvSpPr>
        <p:spPr>
          <a:xfrm>
            <a:off x="95250" y="2198544"/>
            <a:ext cx="3610476" cy="307777"/>
          </a:xfrm>
          <a:prstGeom prst="rect">
            <a:avLst/>
          </a:prstGeom>
          <a:noFill/>
        </p:spPr>
        <p:txBody>
          <a:bodyPr wrap="square" rtlCol="0">
            <a:spAutoFit/>
          </a:bodyPr>
          <a:lstStyle/>
          <a:p>
            <a:pPr algn="r"/>
            <a:r>
              <a:rPr lang="en-US" sz="1400" b="1" dirty="0">
                <a:latin typeface="Nitti Grotesk Bold" panose="020B0503040202020003" pitchFamily="34" charset="77"/>
              </a:rPr>
              <a:t>…is largely prevented from using new AI tools</a:t>
            </a:r>
          </a:p>
        </p:txBody>
      </p:sp>
      <p:sp>
        <p:nvSpPr>
          <p:cNvPr id="5" name="TextBox 4">
            <a:extLst>
              <a:ext uri="{FF2B5EF4-FFF2-40B4-BE49-F238E27FC236}">
                <a16:creationId xmlns:a16="http://schemas.microsoft.com/office/drawing/2014/main" id="{FCD515CB-776B-F371-8B73-811E5FEC8FE9}"/>
              </a:ext>
            </a:extLst>
          </p:cNvPr>
          <p:cNvSpPr txBox="1"/>
          <p:nvPr/>
        </p:nvSpPr>
        <p:spPr>
          <a:xfrm>
            <a:off x="653166" y="2725994"/>
            <a:ext cx="3052559" cy="307777"/>
          </a:xfrm>
          <a:prstGeom prst="rect">
            <a:avLst/>
          </a:prstGeom>
          <a:noFill/>
        </p:spPr>
        <p:txBody>
          <a:bodyPr wrap="square" rtlCol="0">
            <a:spAutoFit/>
          </a:bodyPr>
          <a:lstStyle/>
          <a:p>
            <a:pPr algn="r"/>
            <a:r>
              <a:rPr lang="en-US" sz="1400" b="1" dirty="0">
                <a:latin typeface="Nitti Grotesk Bold" panose="020B0503040202020003" pitchFamily="34" charset="77"/>
              </a:rPr>
              <a:t>…is exploring the AI tools landscape</a:t>
            </a:r>
          </a:p>
        </p:txBody>
      </p:sp>
      <p:graphicFrame>
        <p:nvGraphicFramePr>
          <p:cNvPr id="11" name="Chart 10">
            <a:extLst>
              <a:ext uri="{FF2B5EF4-FFF2-40B4-BE49-F238E27FC236}">
                <a16:creationId xmlns:a16="http://schemas.microsoft.com/office/drawing/2014/main" id="{51876AF1-57ED-8B54-9E38-02596D2B7607}"/>
              </a:ext>
            </a:extLst>
          </p:cNvPr>
          <p:cNvGraphicFramePr/>
          <p:nvPr>
            <p:extLst>
              <p:ext uri="{D42A27DB-BD31-4B8C-83A1-F6EECF244321}">
                <p14:modId xmlns:p14="http://schemas.microsoft.com/office/powerpoint/2010/main" val="847427351"/>
              </p:ext>
            </p:extLst>
          </p:nvPr>
        </p:nvGraphicFramePr>
        <p:xfrm>
          <a:off x="3588848" y="669338"/>
          <a:ext cx="5101495" cy="393404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52602BC8-62AF-8669-F2E0-C5D13404F6B0}"/>
              </a:ext>
            </a:extLst>
          </p:cNvPr>
          <p:cNvSpPr txBox="1"/>
          <p:nvPr/>
        </p:nvSpPr>
        <p:spPr>
          <a:xfrm>
            <a:off x="7148203" y="4897279"/>
            <a:ext cx="2002471" cy="246221"/>
          </a:xfrm>
          <a:prstGeom prst="rect">
            <a:avLst/>
          </a:prstGeom>
          <a:noFill/>
        </p:spPr>
        <p:txBody>
          <a:bodyPr wrap="none" rtlCol="0">
            <a:spAutoFit/>
          </a:bodyPr>
          <a:lstStyle/>
          <a:p>
            <a:r>
              <a:rPr lang="en-US" sz="1000" b="1" dirty="0">
                <a:solidFill>
                  <a:schemeClr val="tx1"/>
                </a:solidFill>
                <a:latin typeface="Nitti Grotesk Bold" panose="020B0503040202020003" pitchFamily="34" charset="77"/>
                <a:cs typeface="Chakra Petch" pitchFamily="2" charset="-34"/>
              </a:rPr>
              <a:t>Source: InnoLead Research, 2024</a:t>
            </a:r>
            <a:endParaRPr lang="en-US" sz="1400" b="1" dirty="0">
              <a:solidFill>
                <a:schemeClr val="tx1"/>
              </a:solidFill>
              <a:latin typeface="Nitti Grotesk Bold" panose="020B0503040202020003" pitchFamily="34" charset="77"/>
              <a:cs typeface="Chakra Petch" pitchFamily="2" charset="-34"/>
            </a:endParaRPr>
          </a:p>
        </p:txBody>
      </p:sp>
      <p:sp>
        <p:nvSpPr>
          <p:cNvPr id="4" name="TextBox 3">
            <a:extLst>
              <a:ext uri="{FF2B5EF4-FFF2-40B4-BE49-F238E27FC236}">
                <a16:creationId xmlns:a16="http://schemas.microsoft.com/office/drawing/2014/main" id="{99CDB98E-653A-293A-E7CC-71BF32F3F12D}"/>
              </a:ext>
            </a:extLst>
          </p:cNvPr>
          <p:cNvSpPr txBox="1"/>
          <p:nvPr/>
        </p:nvSpPr>
        <p:spPr>
          <a:xfrm>
            <a:off x="95250" y="1671094"/>
            <a:ext cx="3610476" cy="307777"/>
          </a:xfrm>
          <a:prstGeom prst="rect">
            <a:avLst/>
          </a:prstGeom>
          <a:noFill/>
        </p:spPr>
        <p:txBody>
          <a:bodyPr wrap="square" rtlCol="0">
            <a:spAutoFit/>
          </a:bodyPr>
          <a:lstStyle/>
          <a:p>
            <a:pPr algn="r"/>
            <a:r>
              <a:rPr lang="en-US" sz="1400" b="1" dirty="0">
                <a:latin typeface="Nitti Grotesk Bold" panose="020B0503040202020003" pitchFamily="34" charset="77"/>
              </a:rPr>
              <a:t>…doesn’t use AI tools</a:t>
            </a:r>
          </a:p>
        </p:txBody>
      </p:sp>
      <p:sp>
        <p:nvSpPr>
          <p:cNvPr id="10" name="TextBox 9">
            <a:extLst>
              <a:ext uri="{FF2B5EF4-FFF2-40B4-BE49-F238E27FC236}">
                <a16:creationId xmlns:a16="http://schemas.microsoft.com/office/drawing/2014/main" id="{96152C82-2E90-2972-AB59-711859FAE777}"/>
              </a:ext>
            </a:extLst>
          </p:cNvPr>
          <p:cNvSpPr txBox="1"/>
          <p:nvPr/>
        </p:nvSpPr>
        <p:spPr>
          <a:xfrm>
            <a:off x="653166" y="3253444"/>
            <a:ext cx="3052559" cy="307777"/>
          </a:xfrm>
          <a:prstGeom prst="rect">
            <a:avLst/>
          </a:prstGeom>
          <a:noFill/>
        </p:spPr>
        <p:txBody>
          <a:bodyPr wrap="square" rtlCol="0">
            <a:spAutoFit/>
          </a:bodyPr>
          <a:lstStyle/>
          <a:p>
            <a:pPr algn="r"/>
            <a:r>
              <a:rPr lang="en-US" sz="1400" b="1" dirty="0">
                <a:latin typeface="Nitti Grotesk Bold" panose="020B0503040202020003" pitchFamily="34" charset="77"/>
              </a:rPr>
              <a:t>…regularly uses one AI tool</a:t>
            </a:r>
          </a:p>
        </p:txBody>
      </p:sp>
      <p:sp>
        <p:nvSpPr>
          <p:cNvPr id="12" name="TextBox 11">
            <a:extLst>
              <a:ext uri="{FF2B5EF4-FFF2-40B4-BE49-F238E27FC236}">
                <a16:creationId xmlns:a16="http://schemas.microsoft.com/office/drawing/2014/main" id="{6F6A5F15-C286-C1F4-51E5-BD741488926E}"/>
              </a:ext>
            </a:extLst>
          </p:cNvPr>
          <p:cNvSpPr txBox="1"/>
          <p:nvPr/>
        </p:nvSpPr>
        <p:spPr>
          <a:xfrm>
            <a:off x="639416" y="3780894"/>
            <a:ext cx="3052559" cy="307777"/>
          </a:xfrm>
          <a:prstGeom prst="rect">
            <a:avLst/>
          </a:prstGeom>
          <a:noFill/>
        </p:spPr>
        <p:txBody>
          <a:bodyPr wrap="square" rtlCol="0">
            <a:spAutoFit/>
          </a:bodyPr>
          <a:lstStyle/>
          <a:p>
            <a:pPr algn="r"/>
            <a:r>
              <a:rPr lang="en-US" sz="1400" b="1" dirty="0">
                <a:latin typeface="Nitti Grotesk Bold" panose="020B0503040202020003" pitchFamily="34" charset="77"/>
              </a:rPr>
              <a:t>…regularly uses several AI tools</a:t>
            </a:r>
          </a:p>
        </p:txBody>
      </p:sp>
    </p:spTree>
    <p:extLst>
      <p:ext uri="{BB962C8B-B14F-4D97-AF65-F5344CB8AC3E}">
        <p14:creationId xmlns:p14="http://schemas.microsoft.com/office/powerpoint/2010/main" val="805226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a:extLst>
            <a:ext uri="{FF2B5EF4-FFF2-40B4-BE49-F238E27FC236}">
              <a16:creationId xmlns:a16="http://schemas.microsoft.com/office/drawing/2014/main" id="{096980CC-6D7B-B390-6646-6D7D96E3643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49D872D-A66A-675C-081E-CEE4C3A4AB8E}"/>
              </a:ext>
            </a:extLst>
          </p:cNvPr>
          <p:cNvSpPr/>
          <p:nvPr/>
        </p:nvSpPr>
        <p:spPr>
          <a:xfrm>
            <a:off x="96104" y="-3530"/>
            <a:ext cx="9144000" cy="461665"/>
          </a:xfrm>
          <a:prstGeom prst="rect">
            <a:avLst/>
          </a:prstGeom>
        </p:spPr>
        <p:txBody>
          <a:bodyPr wrap="square">
            <a:spAutoFit/>
          </a:bodyPr>
          <a:lstStyle/>
          <a:p>
            <a:r>
              <a:rPr lang="en-US" sz="2400" b="1" dirty="0">
                <a:solidFill>
                  <a:schemeClr val="bg1"/>
                </a:solidFill>
                <a:latin typeface="Nitti Grotesk Bold" panose="020B0503040202020003" pitchFamily="34" charset="77"/>
                <a:cs typeface="Chakra Petch" pitchFamily="2" charset="-34"/>
              </a:rPr>
              <a:t>Those who are experimenting…a breadth of use cases…</a:t>
            </a:r>
          </a:p>
        </p:txBody>
      </p:sp>
      <p:sp>
        <p:nvSpPr>
          <p:cNvPr id="12" name="TextBox 11">
            <a:extLst>
              <a:ext uri="{FF2B5EF4-FFF2-40B4-BE49-F238E27FC236}">
                <a16:creationId xmlns:a16="http://schemas.microsoft.com/office/drawing/2014/main" id="{6599BF02-CE8D-7A7E-5B27-A68803E69CED}"/>
              </a:ext>
            </a:extLst>
          </p:cNvPr>
          <p:cNvSpPr txBox="1"/>
          <p:nvPr/>
        </p:nvSpPr>
        <p:spPr>
          <a:xfrm>
            <a:off x="286730" y="567608"/>
            <a:ext cx="8777757" cy="378886"/>
          </a:xfrm>
          <a:prstGeom prst="rect">
            <a:avLst/>
          </a:prstGeom>
          <a:noFill/>
        </p:spPr>
        <p:txBody>
          <a:bodyPr wrap="square">
            <a:spAutoFit/>
          </a:bodyPr>
          <a:lstStyle/>
          <a:p>
            <a:pPr algn="l" rtl="0">
              <a:defRPr sz="1862" b="0" i="0" u="none" strike="noStrike" kern="1200" spc="0" baseline="0">
                <a:solidFill>
                  <a:srgbClr val="333333">
                    <a:lumMod val="65000"/>
                    <a:lumOff val="35000"/>
                  </a:srgbClr>
                </a:solidFill>
                <a:latin typeface="+mn-lt"/>
                <a:ea typeface="+mn-ea"/>
                <a:cs typeface="+mn-cs"/>
              </a:defRPr>
            </a:pPr>
            <a:r>
              <a:rPr lang="en-GB" b="1" strike="noStrike" kern="1200" spc="0" baseline="0" dirty="0">
                <a:solidFill>
                  <a:schemeClr val="tx1"/>
                </a:solidFill>
                <a:latin typeface="Nitti Grotesk Bold" panose="020B0503040202020003" pitchFamily="34" charset="77"/>
              </a:rPr>
              <a:t>How are you or your organization using </a:t>
            </a:r>
            <a:r>
              <a:rPr lang="en-GB" b="1" kern="1200" dirty="0">
                <a:solidFill>
                  <a:schemeClr val="tx1"/>
                </a:solidFill>
                <a:latin typeface="Nitti Grotesk Bold" panose="020B0503040202020003" pitchFamily="34" charset="77"/>
              </a:rPr>
              <a:t>generative AI</a:t>
            </a:r>
            <a:r>
              <a:rPr lang="en-GB" b="1" strike="noStrike" kern="1200" spc="0" baseline="0" dirty="0">
                <a:solidFill>
                  <a:schemeClr val="tx1"/>
                </a:solidFill>
                <a:latin typeface="Nitti Grotesk Bold" panose="020B0503040202020003" pitchFamily="34" charset="77"/>
              </a:rPr>
              <a:t> to support innovation activities?</a:t>
            </a:r>
            <a:endParaRPr lang="en-US" b="1" dirty="0">
              <a:solidFill>
                <a:schemeClr val="tx1"/>
              </a:solidFill>
              <a:latin typeface="Nitti Grotesk Bold" panose="020B0503040202020003" pitchFamily="34" charset="77"/>
            </a:endParaRPr>
          </a:p>
        </p:txBody>
      </p:sp>
      <p:graphicFrame>
        <p:nvGraphicFramePr>
          <p:cNvPr id="2" name="Table 1">
            <a:extLst>
              <a:ext uri="{FF2B5EF4-FFF2-40B4-BE49-F238E27FC236}">
                <a16:creationId xmlns:a16="http://schemas.microsoft.com/office/drawing/2014/main" id="{BF28A315-5460-783D-D341-E610905F033C}"/>
              </a:ext>
            </a:extLst>
          </p:cNvPr>
          <p:cNvGraphicFramePr>
            <a:graphicFrameLocks noGrp="1"/>
          </p:cNvGraphicFramePr>
          <p:nvPr>
            <p:extLst>
              <p:ext uri="{D42A27DB-BD31-4B8C-83A1-F6EECF244321}">
                <p14:modId xmlns:p14="http://schemas.microsoft.com/office/powerpoint/2010/main" val="4139341908"/>
              </p:ext>
            </p:extLst>
          </p:nvPr>
        </p:nvGraphicFramePr>
        <p:xfrm>
          <a:off x="377220" y="963191"/>
          <a:ext cx="4507466" cy="3604848"/>
        </p:xfrm>
        <a:graphic>
          <a:graphicData uri="http://schemas.openxmlformats.org/drawingml/2006/table">
            <a:tbl>
              <a:tblPr firstRow="1" bandRow="1">
                <a:tableStyleId>{9D7B26C5-4107-4FEC-AEDC-1716B250A1EF}</a:tableStyleId>
              </a:tblPr>
              <a:tblGrid>
                <a:gridCol w="4507466">
                  <a:extLst>
                    <a:ext uri="{9D8B030D-6E8A-4147-A177-3AD203B41FA5}">
                      <a16:colId xmlns:a16="http://schemas.microsoft.com/office/drawing/2014/main" val="117708764"/>
                    </a:ext>
                  </a:extLst>
                </a:gridCol>
              </a:tblGrid>
              <a:tr h="8880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itti Grotesk Medium" panose="020B0503040202020003" pitchFamily="34" charset="77"/>
                        </a:rPr>
                        <a:t>“Both Microsoft Copilot and ChatGPT help contribute to innovation by streamlining tasks, reducing repetitive work, and providing intelligent assistance, allowing us to concentrate on the creative and strategic aspects of the projects.” </a:t>
                      </a:r>
                      <a:r>
                        <a:rPr lang="en-US" sz="1200" b="1" i="0" dirty="0">
                          <a:latin typeface="Nitti Grotesk Medium" panose="020B0503040202020003" pitchFamily="34" charset="77"/>
                        </a:rPr>
                        <a:t>– Technology</a:t>
                      </a:r>
                    </a:p>
                  </a:txBody>
                  <a:tcPr>
                    <a:lnL w="28575" cap="flat" cmpd="sng" algn="ctr">
                      <a:solidFill>
                        <a:srgbClr val="E86963"/>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6059180"/>
                  </a:ext>
                </a:extLst>
              </a:tr>
              <a:tr h="8880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latin typeface="Nitti Grotesk Medium" panose="020B0503040202020003" pitchFamily="34" charset="77"/>
                        </a:rPr>
                        <a:t>“Mostly to consolidate and evaluate data that is publicly available — like product reviews — or to assist in limited concept descriptions for consumer screening, except we don't put any sensitive or confidential information in AI tools.” </a:t>
                      </a:r>
                      <a:r>
                        <a:rPr lang="en-US" sz="1200" b="1" i="0" dirty="0">
                          <a:latin typeface="Nitti Grotesk Medium" panose="020B0503040202020003" pitchFamily="34" charset="77"/>
                        </a:rPr>
                        <a:t>– Consumer Goods</a:t>
                      </a:r>
                    </a:p>
                  </a:txBody>
                  <a:tcPr>
                    <a:lnL w="28575" cap="flat" cmpd="sng" algn="ctr">
                      <a:solidFill>
                        <a:srgbClr val="92DDF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1309539"/>
                  </a:ext>
                </a:extLst>
              </a:tr>
              <a:tr h="8213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latin typeface="Nitti Grotesk Medium" panose="020B0503040202020003" pitchFamily="34" charset="77"/>
                        </a:rPr>
                        <a:t>“I have used it to help distill customer comments and observations into themes and insights. I’m playing around with it for meeting notes and routine communications.” </a:t>
                      </a:r>
                      <a:r>
                        <a:rPr lang="en-US" sz="1200" b="1" i="0" dirty="0">
                          <a:latin typeface="Nitti Grotesk Medium" panose="020B0503040202020003" pitchFamily="34" charset="77"/>
                        </a:rPr>
                        <a:t>– Pharmaceuticals &amp; Life</a:t>
                      </a:r>
                      <a:r>
                        <a:rPr lang="en-US" sz="1200" b="0" i="0" dirty="0">
                          <a:latin typeface="Nitti Grotesk Medium" panose="020B0503040202020003" pitchFamily="34" charset="77"/>
                        </a:rPr>
                        <a:t> Sciences </a:t>
                      </a:r>
                    </a:p>
                  </a:txBody>
                  <a:tcPr>
                    <a:lnL w="28575" cap="flat" cmpd="sng" algn="ctr">
                      <a:solidFill>
                        <a:srgbClr val="F5B576"/>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8937390"/>
                  </a:ext>
                </a:extLst>
              </a:tr>
              <a:tr h="100384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latin typeface="Nitti Grotesk Medium" panose="020B0503040202020003" pitchFamily="34" charset="77"/>
                        </a:rPr>
                        <a:t>“Still mostly productivity enhancers, draft emails, document summarization, etc. We are not allowed to utilize ChatGPT, Bard, others due to security concerns of sharing sensitive data, so our a dedicated chatbot was rolled out based on a version of ChatGPT.” </a:t>
                      </a:r>
                      <a:br>
                        <a:rPr lang="en-US" sz="1200" b="0" i="0" dirty="0">
                          <a:latin typeface="Nitti Grotesk Medium" panose="020B0503040202020003" pitchFamily="34" charset="77"/>
                        </a:rPr>
                      </a:br>
                      <a:r>
                        <a:rPr lang="en-US" sz="1200" b="1" i="0" dirty="0">
                          <a:latin typeface="Nitti Grotesk Medium" panose="020B0503040202020003" pitchFamily="34" charset="77"/>
                        </a:rPr>
                        <a:t>– Pharmaceuticals &amp; Life Sciences </a:t>
                      </a:r>
                    </a:p>
                  </a:txBody>
                  <a:tcPr>
                    <a:lnL w="28575" cap="flat" cmpd="sng" algn="ctr">
                      <a:solidFill>
                        <a:srgbClr val="CCD2E9"/>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ysDot"/>
                      <a:round/>
                      <a:headEnd type="none" w="med" len="med"/>
                      <a:tailEnd type="none" w="med" len="med"/>
                    </a:lnT>
                    <a:lnB w="12700" cap="flat" cmpd="sng" algn="ctr">
                      <a:solidFill>
                        <a:schemeClr val="bg1">
                          <a:lumMod val="6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746312"/>
                  </a:ext>
                </a:extLst>
              </a:tr>
            </a:tbl>
          </a:graphicData>
        </a:graphic>
      </p:graphicFrame>
      <p:graphicFrame>
        <p:nvGraphicFramePr>
          <p:cNvPr id="11" name="Table 10">
            <a:extLst>
              <a:ext uri="{FF2B5EF4-FFF2-40B4-BE49-F238E27FC236}">
                <a16:creationId xmlns:a16="http://schemas.microsoft.com/office/drawing/2014/main" id="{0D8DA5CC-022A-246E-B7E2-8E217FB15FEA}"/>
              </a:ext>
            </a:extLst>
          </p:cNvPr>
          <p:cNvGraphicFramePr>
            <a:graphicFrameLocks noGrp="1"/>
          </p:cNvGraphicFramePr>
          <p:nvPr>
            <p:extLst>
              <p:ext uri="{D42A27DB-BD31-4B8C-83A1-F6EECF244321}">
                <p14:modId xmlns:p14="http://schemas.microsoft.com/office/powerpoint/2010/main" val="4232531128"/>
              </p:ext>
            </p:extLst>
          </p:nvPr>
        </p:nvGraphicFramePr>
        <p:xfrm>
          <a:off x="4884686" y="963192"/>
          <a:ext cx="3807752" cy="3724809"/>
        </p:xfrm>
        <a:graphic>
          <a:graphicData uri="http://schemas.openxmlformats.org/drawingml/2006/table">
            <a:tbl>
              <a:tblPr firstRow="1" bandRow="1">
                <a:tableStyleId>{9D7B26C5-4107-4FEC-AEDC-1716B250A1EF}</a:tableStyleId>
              </a:tblPr>
              <a:tblGrid>
                <a:gridCol w="3807752">
                  <a:extLst>
                    <a:ext uri="{9D8B030D-6E8A-4147-A177-3AD203B41FA5}">
                      <a16:colId xmlns:a16="http://schemas.microsoft.com/office/drawing/2014/main" val="1420640424"/>
                    </a:ext>
                  </a:extLst>
                </a:gridCol>
              </a:tblGrid>
              <a:tr h="6422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itti Grotesk Medium" panose="020B0503040202020003" pitchFamily="34" charset="77"/>
                        </a:rPr>
                        <a:t>“</a:t>
                      </a:r>
                      <a:r>
                        <a:rPr lang="en-US" sz="1200" b="0" i="0" kern="1200" dirty="0">
                          <a:solidFill>
                            <a:schemeClr val="tx1"/>
                          </a:solidFill>
                          <a:effectLst/>
                          <a:latin typeface="Nitti Grotesk Medium" panose="020B0503040202020003" pitchFamily="34" charset="77"/>
                          <a:ea typeface="+mn-ea"/>
                          <a:cs typeface="+mn-cs"/>
                        </a:rPr>
                        <a:t>Helping to create project proposals faster based on bullet point texts</a:t>
                      </a:r>
                      <a:r>
                        <a:rPr lang="en-US" sz="1200" b="0" i="0" dirty="0">
                          <a:latin typeface="Nitti Grotesk Medium" panose="020B0503040202020003" pitchFamily="34" charset="77"/>
                        </a:rPr>
                        <a:t>.” </a:t>
                      </a:r>
                      <a:r>
                        <a:rPr lang="en-US" sz="1200" b="1" i="0" dirty="0">
                          <a:latin typeface="Nitti Grotesk Medium" panose="020B0503040202020003" pitchFamily="34" charset="77"/>
                        </a:rPr>
                        <a:t>— Media &amp; Telecom</a:t>
                      </a:r>
                    </a:p>
                  </a:txBody>
                  <a:tcPr>
                    <a:lnL w="28575" cap="flat" cmpd="sng" algn="ctr">
                      <a:solidFill>
                        <a:srgbClr val="767DBC"/>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2237654"/>
                  </a:ext>
                </a:extLst>
              </a:tr>
              <a:tr h="3301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Nitti Grotesk Medium" panose="020B0503040202020003" pitchFamily="34" charset="77"/>
                        </a:rPr>
                        <a:t>“As a supplement to standard search engines.” </a:t>
                      </a:r>
                      <a:r>
                        <a:rPr lang="en-US" sz="1200" b="1" i="0" dirty="0">
                          <a:latin typeface="Nitti Grotesk Medium" panose="020B0503040202020003" pitchFamily="34" charset="77"/>
                        </a:rPr>
                        <a:t>— Engineering &amp; Construction</a:t>
                      </a:r>
                    </a:p>
                  </a:txBody>
                  <a:tcPr>
                    <a:lnL w="28575" cap="flat" cmpd="sng" algn="ctr">
                      <a:solidFill>
                        <a:srgbClr val="F5B576"/>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8679990"/>
                  </a:ext>
                </a:extLst>
              </a:tr>
              <a:tr h="6705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latin typeface="Nitti Grotesk Medium" panose="020B0503040202020003" pitchFamily="34" charset="77"/>
                        </a:rPr>
                        <a:t>“Asking questions and entering generic information before and during meetings / workshops to provide another ‘perspective’ for a more well-rounded answer / solution.” </a:t>
                      </a:r>
                      <a:r>
                        <a:rPr lang="en-US" sz="1200" b="1" i="0" dirty="0">
                          <a:latin typeface="Nitti Grotesk Medium" panose="020B0503040202020003" pitchFamily="34" charset="77"/>
                        </a:rPr>
                        <a:t>— Unspecified industry</a:t>
                      </a:r>
                    </a:p>
                  </a:txBody>
                  <a:tcPr>
                    <a:lnL w="28575" cap="flat" cmpd="sng" algn="ctr">
                      <a:solidFill>
                        <a:srgbClr val="ED8883"/>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5796156"/>
                  </a:ext>
                </a:extLst>
              </a:tr>
              <a:tr h="45490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latin typeface="Nitti Grotesk Medium" panose="020B0503040202020003" pitchFamily="34" charset="77"/>
                        </a:rPr>
                        <a:t>“Help uncover data and to generate early concept drawings or renderings.” </a:t>
                      </a:r>
                      <a:r>
                        <a:rPr lang="en-US" sz="1200" b="1" i="0" dirty="0">
                          <a:latin typeface="Nitti Grotesk Medium" panose="020B0503040202020003" pitchFamily="34" charset="77"/>
                        </a:rPr>
                        <a:t>— Consumer Goods</a:t>
                      </a:r>
                    </a:p>
                  </a:txBody>
                  <a:tcPr>
                    <a:lnL w="28575" cap="flat" cmpd="sng" algn="ctr">
                      <a:solidFill>
                        <a:srgbClr val="CCD2E9"/>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8732282"/>
                  </a:ext>
                </a:extLst>
              </a:tr>
              <a:tr h="45490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latin typeface="Nitti Grotesk Medium" panose="020B0503040202020003" pitchFamily="34" charset="77"/>
                        </a:rPr>
                        <a:t>“Develop ideas as well as create reports, presentations.” </a:t>
                      </a:r>
                      <a:r>
                        <a:rPr lang="en-US" sz="1200" b="1" i="0" dirty="0">
                          <a:latin typeface="Nitti Grotesk Medium" panose="020B0503040202020003" pitchFamily="34" charset="77"/>
                        </a:rPr>
                        <a:t>— Professional Services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dirty="0">
                        <a:latin typeface="Nitti Grotesk Medium" panose="020B0503040202020003" pitchFamily="34" charset="77"/>
                      </a:endParaRPr>
                    </a:p>
                  </a:txBody>
                  <a:tcPr>
                    <a:lnL w="28575" cap="flat" cmpd="sng" algn="ctr">
                      <a:solidFill>
                        <a:srgbClr val="E86963"/>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7959415"/>
                  </a:ext>
                </a:extLst>
              </a:tr>
              <a:tr h="7051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latin typeface="Nitti Grotesk Medium" panose="020B0503040202020003" pitchFamily="34" charset="77"/>
                        </a:rPr>
                        <a:t>“Mostly to consolidate and evaluate data that is publicly available.” </a:t>
                      </a:r>
                      <a:r>
                        <a:rPr lang="en-US" sz="1200" b="1" i="0" dirty="0">
                          <a:latin typeface="Nitti Grotesk Medium" panose="020B0503040202020003" pitchFamily="34" charset="77"/>
                        </a:rPr>
                        <a:t>— Consumer Goods</a:t>
                      </a:r>
                    </a:p>
                  </a:txBody>
                  <a:tcPr>
                    <a:lnL w="28575" cap="flat" cmpd="sng" algn="ctr">
                      <a:solidFill>
                        <a:srgbClr val="F5B576"/>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400020"/>
                  </a:ext>
                </a:extLst>
              </a:tr>
            </a:tbl>
          </a:graphicData>
        </a:graphic>
      </p:graphicFrame>
      <p:sp>
        <p:nvSpPr>
          <p:cNvPr id="3" name="TextBox 2">
            <a:extLst>
              <a:ext uri="{FF2B5EF4-FFF2-40B4-BE49-F238E27FC236}">
                <a16:creationId xmlns:a16="http://schemas.microsoft.com/office/drawing/2014/main" id="{8B88F4ED-13AE-584F-1861-EB87145BE21D}"/>
              </a:ext>
            </a:extLst>
          </p:cNvPr>
          <p:cNvSpPr txBox="1"/>
          <p:nvPr/>
        </p:nvSpPr>
        <p:spPr>
          <a:xfrm>
            <a:off x="7148203" y="4897279"/>
            <a:ext cx="2002471" cy="246221"/>
          </a:xfrm>
          <a:prstGeom prst="rect">
            <a:avLst/>
          </a:prstGeom>
          <a:noFill/>
        </p:spPr>
        <p:txBody>
          <a:bodyPr wrap="none" rtlCol="0">
            <a:spAutoFit/>
          </a:bodyPr>
          <a:lstStyle/>
          <a:p>
            <a:r>
              <a:rPr lang="en-US" sz="1000" b="1" dirty="0">
                <a:solidFill>
                  <a:schemeClr val="tx1"/>
                </a:solidFill>
                <a:latin typeface="Nitti Grotesk Bold" panose="020B0503040202020003" pitchFamily="34" charset="77"/>
                <a:cs typeface="Chakra Petch" pitchFamily="2" charset="-34"/>
              </a:rPr>
              <a:t>Source: InnoLead Research, 2024</a:t>
            </a:r>
            <a:endParaRPr lang="en-US" sz="1400" b="1" dirty="0">
              <a:solidFill>
                <a:schemeClr val="tx1"/>
              </a:solidFill>
              <a:latin typeface="Nitti Grotesk Bold" panose="020B0503040202020003" pitchFamily="34" charset="77"/>
              <a:cs typeface="Chakra Petch" pitchFamily="2" charset="-34"/>
            </a:endParaRPr>
          </a:p>
        </p:txBody>
      </p:sp>
    </p:spTree>
    <p:extLst>
      <p:ext uri="{BB962C8B-B14F-4D97-AF65-F5344CB8AC3E}">
        <p14:creationId xmlns:p14="http://schemas.microsoft.com/office/powerpoint/2010/main" val="3480706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a:extLst>
            <a:ext uri="{FF2B5EF4-FFF2-40B4-BE49-F238E27FC236}">
              <a16:creationId xmlns:a16="http://schemas.microsoft.com/office/drawing/2014/main" id="{1FD47603-9E0A-0F2F-7A56-6212F52F095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BF25A9E-01B5-11F7-2440-02477B7F886D}"/>
              </a:ext>
            </a:extLst>
          </p:cNvPr>
          <p:cNvSpPr/>
          <p:nvPr/>
        </p:nvSpPr>
        <p:spPr>
          <a:xfrm>
            <a:off x="108144" y="3794"/>
            <a:ext cx="9144000" cy="461665"/>
          </a:xfrm>
          <a:prstGeom prst="rect">
            <a:avLst/>
          </a:prstGeom>
        </p:spPr>
        <p:txBody>
          <a:bodyPr wrap="square">
            <a:spAutoFit/>
          </a:bodyPr>
          <a:lstStyle/>
          <a:p>
            <a:r>
              <a:rPr lang="en-US" sz="2400" b="1" dirty="0">
                <a:solidFill>
                  <a:schemeClr val="bg1"/>
                </a:solidFill>
                <a:latin typeface="Nitti Grotesk Bold" panose="020B0503040202020003" pitchFamily="34" charset="77"/>
                <a:cs typeface="Chakra Petch" pitchFamily="2" charset="-34"/>
              </a:rPr>
              <a:t>…and belief that gen AI will impact how they use tools…</a:t>
            </a:r>
          </a:p>
        </p:txBody>
      </p:sp>
      <p:graphicFrame>
        <p:nvGraphicFramePr>
          <p:cNvPr id="3" name="Chart 2">
            <a:extLst>
              <a:ext uri="{FF2B5EF4-FFF2-40B4-BE49-F238E27FC236}">
                <a16:creationId xmlns:a16="http://schemas.microsoft.com/office/drawing/2014/main" id="{D9581258-54A3-ACEB-1022-D4B6D3223572}"/>
              </a:ext>
            </a:extLst>
          </p:cNvPr>
          <p:cNvGraphicFramePr/>
          <p:nvPr>
            <p:extLst>
              <p:ext uri="{D42A27DB-BD31-4B8C-83A1-F6EECF244321}">
                <p14:modId xmlns:p14="http://schemas.microsoft.com/office/powerpoint/2010/main" val="4274224713"/>
              </p:ext>
            </p:extLst>
          </p:nvPr>
        </p:nvGraphicFramePr>
        <p:xfrm>
          <a:off x="843516" y="671437"/>
          <a:ext cx="7456967" cy="393404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CBE732B7-DC7F-6AD4-3F5A-0A33DD9FA0E9}"/>
              </a:ext>
            </a:extLst>
          </p:cNvPr>
          <p:cNvSpPr txBox="1"/>
          <p:nvPr/>
        </p:nvSpPr>
        <p:spPr>
          <a:xfrm>
            <a:off x="522766" y="669338"/>
            <a:ext cx="8167577" cy="665439"/>
          </a:xfrm>
          <a:prstGeom prst="rect">
            <a:avLst/>
          </a:prstGeom>
          <a:noFill/>
        </p:spPr>
        <p:txBody>
          <a:bodyPr wrap="square">
            <a:spAutoFit/>
          </a:bodyPr>
          <a:lstStyle/>
          <a:p>
            <a:pPr algn="l" rtl="0">
              <a:defRPr sz="1862" b="0" i="0" u="none" strike="noStrike" kern="1200" spc="0" baseline="0">
                <a:solidFill>
                  <a:srgbClr val="333333"/>
                </a:solidFill>
                <a:latin typeface="Nitti Grotesk Bold" panose="020B0503040202020003" pitchFamily="34" charset="0"/>
                <a:ea typeface="+mn-ea"/>
                <a:cs typeface="+mn-cs"/>
              </a:defRPr>
            </a:pPr>
            <a:r>
              <a:rPr lang="en-US" b="1" u="none" strike="noStrike" baseline="0" dirty="0">
                <a:solidFill>
                  <a:schemeClr val="tx1"/>
                </a:solidFill>
                <a:effectLst/>
                <a:latin typeface="Nitti Grotesk Bold" panose="020B0503040202020003" pitchFamily="34" charset="77"/>
              </a:rPr>
              <a:t>How much impact do you believe the use of generative AI will have on your use of innovation management software?</a:t>
            </a:r>
            <a:endParaRPr lang="en-US" b="1" dirty="0">
              <a:solidFill>
                <a:schemeClr val="tx1"/>
              </a:solidFill>
              <a:latin typeface="Nitti Grotesk Bold" panose="020B0503040202020003" pitchFamily="34" charset="77"/>
            </a:endParaRPr>
          </a:p>
        </p:txBody>
      </p:sp>
      <p:sp>
        <p:nvSpPr>
          <p:cNvPr id="11" name="TextBox 10">
            <a:extLst>
              <a:ext uri="{FF2B5EF4-FFF2-40B4-BE49-F238E27FC236}">
                <a16:creationId xmlns:a16="http://schemas.microsoft.com/office/drawing/2014/main" id="{34893801-0E43-B8E8-C08A-AF4E9D711D1D}"/>
              </a:ext>
            </a:extLst>
          </p:cNvPr>
          <p:cNvSpPr txBox="1"/>
          <p:nvPr/>
        </p:nvSpPr>
        <p:spPr>
          <a:xfrm>
            <a:off x="991098" y="4215332"/>
            <a:ext cx="1441622" cy="307777"/>
          </a:xfrm>
          <a:prstGeom prst="rect">
            <a:avLst/>
          </a:prstGeom>
          <a:noFill/>
        </p:spPr>
        <p:txBody>
          <a:bodyPr wrap="square" rtlCol="0">
            <a:spAutoFit/>
          </a:bodyPr>
          <a:lstStyle/>
          <a:p>
            <a:pPr algn="ctr"/>
            <a:r>
              <a:rPr lang="en-US" sz="1400" b="1" dirty="0">
                <a:latin typeface="Nitti Grotesk Bold" panose="020B0503040202020003" pitchFamily="34" charset="77"/>
              </a:rPr>
              <a:t>A great deal</a:t>
            </a:r>
          </a:p>
        </p:txBody>
      </p:sp>
      <p:sp>
        <p:nvSpPr>
          <p:cNvPr id="12" name="TextBox 11">
            <a:extLst>
              <a:ext uri="{FF2B5EF4-FFF2-40B4-BE49-F238E27FC236}">
                <a16:creationId xmlns:a16="http://schemas.microsoft.com/office/drawing/2014/main" id="{87F31846-4263-1E95-5CF4-970AFD8BFED6}"/>
              </a:ext>
            </a:extLst>
          </p:cNvPr>
          <p:cNvSpPr txBox="1"/>
          <p:nvPr/>
        </p:nvSpPr>
        <p:spPr>
          <a:xfrm>
            <a:off x="2528665" y="4215331"/>
            <a:ext cx="1260740" cy="307777"/>
          </a:xfrm>
          <a:prstGeom prst="rect">
            <a:avLst/>
          </a:prstGeom>
          <a:noFill/>
        </p:spPr>
        <p:txBody>
          <a:bodyPr wrap="square" rtlCol="0">
            <a:spAutoFit/>
          </a:bodyPr>
          <a:lstStyle/>
          <a:p>
            <a:pPr algn="ctr"/>
            <a:r>
              <a:rPr lang="en-US" sz="1400" b="1" dirty="0">
                <a:latin typeface="Nitti Grotesk Bold" panose="020B0503040202020003" pitchFamily="34" charset="77"/>
              </a:rPr>
              <a:t>A lot</a:t>
            </a:r>
          </a:p>
        </p:txBody>
      </p:sp>
      <p:sp>
        <p:nvSpPr>
          <p:cNvPr id="15" name="TextBox 14">
            <a:extLst>
              <a:ext uri="{FF2B5EF4-FFF2-40B4-BE49-F238E27FC236}">
                <a16:creationId xmlns:a16="http://schemas.microsoft.com/office/drawing/2014/main" id="{CAF43EFD-172D-9C5D-BED3-C4F6699A2DA4}"/>
              </a:ext>
            </a:extLst>
          </p:cNvPr>
          <p:cNvSpPr txBox="1"/>
          <p:nvPr/>
        </p:nvSpPr>
        <p:spPr>
          <a:xfrm>
            <a:off x="3946358" y="4215330"/>
            <a:ext cx="1260740" cy="523220"/>
          </a:xfrm>
          <a:prstGeom prst="rect">
            <a:avLst/>
          </a:prstGeom>
          <a:noFill/>
        </p:spPr>
        <p:txBody>
          <a:bodyPr wrap="square" rtlCol="0">
            <a:spAutoFit/>
          </a:bodyPr>
          <a:lstStyle/>
          <a:p>
            <a:pPr algn="ctr"/>
            <a:r>
              <a:rPr lang="en-US" sz="1400" b="1" dirty="0">
                <a:latin typeface="Nitti Grotesk Bold" panose="020B0503040202020003" pitchFamily="34" charset="77"/>
              </a:rPr>
              <a:t>A moderate amount</a:t>
            </a:r>
          </a:p>
        </p:txBody>
      </p:sp>
      <p:sp>
        <p:nvSpPr>
          <p:cNvPr id="16" name="TextBox 15">
            <a:extLst>
              <a:ext uri="{FF2B5EF4-FFF2-40B4-BE49-F238E27FC236}">
                <a16:creationId xmlns:a16="http://schemas.microsoft.com/office/drawing/2014/main" id="{21CF35A5-C0C5-1E03-22A9-2B724126C7E2}"/>
              </a:ext>
            </a:extLst>
          </p:cNvPr>
          <p:cNvSpPr txBox="1"/>
          <p:nvPr/>
        </p:nvSpPr>
        <p:spPr>
          <a:xfrm>
            <a:off x="5364051" y="4215330"/>
            <a:ext cx="1260741" cy="307777"/>
          </a:xfrm>
          <a:prstGeom prst="rect">
            <a:avLst/>
          </a:prstGeom>
          <a:noFill/>
        </p:spPr>
        <p:txBody>
          <a:bodyPr wrap="square" rtlCol="0">
            <a:spAutoFit/>
          </a:bodyPr>
          <a:lstStyle/>
          <a:p>
            <a:pPr algn="ctr"/>
            <a:r>
              <a:rPr lang="en-US" sz="1400" b="1" dirty="0">
                <a:latin typeface="Nitti Grotesk Bold" panose="020B0503040202020003" pitchFamily="34" charset="77"/>
              </a:rPr>
              <a:t>A little</a:t>
            </a:r>
          </a:p>
        </p:txBody>
      </p:sp>
      <p:sp>
        <p:nvSpPr>
          <p:cNvPr id="17" name="TextBox 16">
            <a:extLst>
              <a:ext uri="{FF2B5EF4-FFF2-40B4-BE49-F238E27FC236}">
                <a16:creationId xmlns:a16="http://schemas.microsoft.com/office/drawing/2014/main" id="{FCFC2F56-1814-66D9-4378-2D52CBADB1C7}"/>
              </a:ext>
            </a:extLst>
          </p:cNvPr>
          <p:cNvSpPr txBox="1"/>
          <p:nvPr/>
        </p:nvSpPr>
        <p:spPr>
          <a:xfrm>
            <a:off x="6781746" y="4210255"/>
            <a:ext cx="1310350" cy="307777"/>
          </a:xfrm>
          <a:prstGeom prst="rect">
            <a:avLst/>
          </a:prstGeom>
          <a:noFill/>
        </p:spPr>
        <p:txBody>
          <a:bodyPr wrap="square" rtlCol="0">
            <a:spAutoFit/>
          </a:bodyPr>
          <a:lstStyle/>
          <a:p>
            <a:pPr algn="ctr"/>
            <a:r>
              <a:rPr lang="en-US" sz="1400" b="1" dirty="0">
                <a:latin typeface="Nitti Grotesk Bold" panose="020B0503040202020003" pitchFamily="34" charset="77"/>
              </a:rPr>
              <a:t>None at all</a:t>
            </a:r>
          </a:p>
        </p:txBody>
      </p:sp>
      <p:sp>
        <p:nvSpPr>
          <p:cNvPr id="2" name="TextBox 1">
            <a:extLst>
              <a:ext uri="{FF2B5EF4-FFF2-40B4-BE49-F238E27FC236}">
                <a16:creationId xmlns:a16="http://schemas.microsoft.com/office/drawing/2014/main" id="{E416B9ED-0EF1-5F76-B6AB-61F00D809D85}"/>
              </a:ext>
            </a:extLst>
          </p:cNvPr>
          <p:cNvSpPr txBox="1"/>
          <p:nvPr/>
        </p:nvSpPr>
        <p:spPr>
          <a:xfrm>
            <a:off x="5155820" y="4928056"/>
            <a:ext cx="4065537" cy="215444"/>
          </a:xfrm>
          <a:prstGeom prst="rect">
            <a:avLst/>
          </a:prstGeom>
          <a:noFill/>
        </p:spPr>
        <p:txBody>
          <a:bodyPr wrap="none" rtlCol="0">
            <a:spAutoFit/>
          </a:bodyPr>
          <a:lstStyle/>
          <a:p>
            <a:r>
              <a:rPr lang="en-US" sz="800" b="1" dirty="0">
                <a:solidFill>
                  <a:schemeClr val="tx1"/>
                </a:solidFill>
                <a:latin typeface="Nitti Grotesk Bold" panose="020B0503040202020003" pitchFamily="34" charset="77"/>
                <a:cs typeface="Chakra Petch" pitchFamily="2" charset="-34"/>
              </a:rPr>
              <a:t>Source: InnoLead Research, 2024; Note: Percentages may not total 100% due to rounding </a:t>
            </a:r>
            <a:endParaRPr lang="en-US" sz="1100" b="1" dirty="0">
              <a:solidFill>
                <a:schemeClr val="tx1"/>
              </a:solidFill>
              <a:latin typeface="Nitti Grotesk Bold" panose="020B0503040202020003" pitchFamily="34" charset="77"/>
              <a:cs typeface="Chakra Petch" pitchFamily="2" charset="-34"/>
            </a:endParaRPr>
          </a:p>
        </p:txBody>
      </p:sp>
    </p:spTree>
    <p:extLst>
      <p:ext uri="{BB962C8B-B14F-4D97-AF65-F5344CB8AC3E}">
        <p14:creationId xmlns:p14="http://schemas.microsoft.com/office/powerpoint/2010/main" val="3820849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a:extLst>
            <a:ext uri="{FF2B5EF4-FFF2-40B4-BE49-F238E27FC236}">
              <a16:creationId xmlns:a16="http://schemas.microsoft.com/office/drawing/2014/main" id="{096980CC-6D7B-B390-6646-6D7D96E3643F}"/>
            </a:ext>
          </a:extLst>
        </p:cNvPr>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06730CB2-8077-F098-702F-6A0292EF22C3}"/>
              </a:ext>
            </a:extLst>
          </p:cNvPr>
          <p:cNvGraphicFramePr>
            <a:graphicFrameLocks noGrp="1"/>
          </p:cNvGraphicFramePr>
          <p:nvPr>
            <p:extLst>
              <p:ext uri="{D42A27DB-BD31-4B8C-83A1-F6EECF244321}">
                <p14:modId xmlns:p14="http://schemas.microsoft.com/office/powerpoint/2010/main" val="1586428235"/>
              </p:ext>
            </p:extLst>
          </p:nvPr>
        </p:nvGraphicFramePr>
        <p:xfrm>
          <a:off x="575359" y="628736"/>
          <a:ext cx="7993282" cy="4343400"/>
        </p:xfrm>
        <a:graphic>
          <a:graphicData uri="http://schemas.openxmlformats.org/drawingml/2006/table">
            <a:tbl>
              <a:tblPr firstRow="1" bandRow="1">
                <a:tableStyleId>{9D7B26C5-4107-4FEC-AEDC-1716B250A1EF}</a:tableStyleId>
              </a:tblPr>
              <a:tblGrid>
                <a:gridCol w="7993282">
                  <a:extLst>
                    <a:ext uri="{9D8B030D-6E8A-4147-A177-3AD203B41FA5}">
                      <a16:colId xmlns:a16="http://schemas.microsoft.com/office/drawing/2014/main" val="117708764"/>
                    </a:ext>
                  </a:extLst>
                </a:gridCol>
              </a:tblGrid>
              <a:tr h="594360">
                <a:tc>
                  <a:txBody>
                    <a:bodyPr/>
                    <a:lstStyle/>
                    <a:p>
                      <a:r>
                        <a:rPr lang="en-US" sz="1500" b="0" i="0" kern="1200" dirty="0">
                          <a:solidFill>
                            <a:schemeClr val="tx1"/>
                          </a:solidFill>
                          <a:effectLst/>
                          <a:latin typeface="Nitti Grotesk Medium" panose="020B0503040202020003" pitchFamily="34" charset="77"/>
                        </a:rPr>
                        <a:t>“A great deal. Half the battle is being able to generate and manage large number of ideas and often that requires bring lots of people together to ideate, refine the concepts and then capture the value. I feel with AI-based capabilities we will be able to streamline that process — and with less people who are busy solving pain points / issues.” </a:t>
                      </a:r>
                      <a:r>
                        <a:rPr lang="en-US" sz="1500" b="1" i="0" kern="1200" dirty="0">
                          <a:solidFill>
                            <a:schemeClr val="tx1"/>
                          </a:solidFill>
                          <a:effectLst/>
                          <a:latin typeface="Nitti Grotesk Medium" panose="020B0503040202020003" pitchFamily="34" charset="77"/>
                        </a:rPr>
                        <a:t>– Healthcare</a:t>
                      </a:r>
                      <a:endParaRPr lang="en-US" sz="1500" b="1" i="0" kern="1200" dirty="0">
                        <a:solidFill>
                          <a:schemeClr val="tx1"/>
                        </a:solidFill>
                        <a:effectLst/>
                        <a:latin typeface="Nitti Grotesk Medium" panose="020B0503040202020003" pitchFamily="34" charset="77"/>
                        <a:ea typeface="+mn-ea"/>
                        <a:cs typeface="+mn-cs"/>
                      </a:endParaRPr>
                    </a:p>
                  </a:txBody>
                  <a:tcPr>
                    <a:lnL w="28575" cap="flat" cmpd="sng" algn="ctr">
                      <a:solidFill>
                        <a:srgbClr val="E86963"/>
                      </a:solidFill>
                      <a:prstDash val="solid"/>
                      <a:round/>
                      <a:headEnd type="none" w="med" len="med"/>
                      <a:tailEnd type="none" w="med" len="med"/>
                    </a:lnL>
                    <a:lnR>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6059180"/>
                  </a:ext>
                </a:extLst>
              </a:tr>
              <a:tr h="5943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i="0" dirty="0">
                          <a:latin typeface="Nitti Grotesk Medium" panose="020B0503040202020003" pitchFamily="34" charset="77"/>
                        </a:rPr>
                        <a:t>“A lot. We are hoping [our existing vendor] will be adding these types of features to their platform. If not, we will likely look for someone who does.” </a:t>
                      </a:r>
                      <a:r>
                        <a:rPr lang="en-US" sz="1500" b="1" i="0" dirty="0">
                          <a:latin typeface="Nitti Grotesk Medium" panose="020B0503040202020003" pitchFamily="34" charset="77"/>
                        </a:rPr>
                        <a:t>– Pharmaceuticals &amp; Life Sciences </a:t>
                      </a:r>
                    </a:p>
                  </a:txBody>
                  <a:tcPr>
                    <a:lnL w="28575" cap="flat" cmpd="sng" algn="ctr">
                      <a:solidFill>
                        <a:srgbClr val="ED8883"/>
                      </a:solidFill>
                      <a:prstDash val="solid"/>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1309539"/>
                  </a:ext>
                </a:extLst>
              </a:tr>
              <a:tr h="5943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i="0" dirty="0">
                          <a:latin typeface="Nitti Grotesk Medium" panose="020B0503040202020003" pitchFamily="34" charset="77"/>
                        </a:rPr>
                        <a:t>“A lot. These tools will drastically speed up our scouting and evaluation eventually.” </a:t>
                      </a:r>
                      <a:r>
                        <a:rPr lang="en-US" sz="1500" b="1" i="0" dirty="0">
                          <a:latin typeface="Nitti Grotesk Medium" panose="020B0503040202020003" pitchFamily="34" charset="77"/>
                        </a:rPr>
                        <a:t>– Retail</a:t>
                      </a:r>
                    </a:p>
                  </a:txBody>
                  <a:tcPr>
                    <a:lnL w="28575" cap="flat" cmpd="sng" algn="ctr">
                      <a:solidFill>
                        <a:srgbClr val="ED8883"/>
                      </a:solidFill>
                      <a:prstDash val="solid"/>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8937390"/>
                  </a:ext>
                </a:extLst>
              </a:tr>
              <a:tr h="5943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i="0" dirty="0">
                          <a:latin typeface="Nitti Grotesk Medium" panose="020B0503040202020003" pitchFamily="34" charset="77"/>
                        </a:rPr>
                        <a:t>“A moderate amount. We use these tools to gather intelligence. </a:t>
                      </a:r>
                      <a:r>
                        <a:rPr lang="en-US" sz="1500" b="0" i="0" dirty="0" err="1">
                          <a:latin typeface="Nitti Grotesk Medium" panose="020B0503040202020003" pitchFamily="34" charset="77"/>
                        </a:rPr>
                        <a:t>GenAI</a:t>
                      </a:r>
                      <a:r>
                        <a:rPr lang="en-US" sz="1500" b="0" i="0" dirty="0">
                          <a:latin typeface="Nitti Grotesk Medium" panose="020B0503040202020003" pitchFamily="34" charset="77"/>
                        </a:rPr>
                        <a:t> would likely taint the insights if incorporated into idea submission. Data review and summarization would be useful, but not a game changer.” </a:t>
                      </a:r>
                      <a:r>
                        <a:rPr lang="en-US" sz="1500" b="1" i="0" dirty="0">
                          <a:latin typeface="Nitti Grotesk Medium" panose="020B0503040202020003" pitchFamily="34" charset="77"/>
                        </a:rPr>
                        <a:t>– Financial Services</a:t>
                      </a:r>
                    </a:p>
                  </a:txBody>
                  <a:tcPr>
                    <a:lnL w="28575" cap="flat" cmpd="sng" algn="ctr">
                      <a:solidFill>
                        <a:srgbClr val="F5B576"/>
                      </a:solidFill>
                      <a:prstDash val="solid"/>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746312"/>
                  </a:ext>
                </a:extLst>
              </a:tr>
              <a:tr h="5943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0" i="0" dirty="0">
                          <a:latin typeface="Nitti Grotesk Medium" panose="020B0503040202020003" pitchFamily="34" charset="77"/>
                        </a:rPr>
                        <a:t>“None at all. In my view, both have various objectives and I don't see any impact as such. Innovation management solutions are more of systematic software to plan and organize ideas...” </a:t>
                      </a:r>
                      <a:r>
                        <a:rPr lang="en-US" sz="1500" b="1" i="0" dirty="0">
                          <a:latin typeface="Nitti Grotesk Medium" panose="020B0503040202020003" pitchFamily="34" charset="77"/>
                        </a:rPr>
                        <a:t>– Media &amp; Telecom</a:t>
                      </a:r>
                    </a:p>
                  </a:txBody>
                  <a:tcPr>
                    <a:lnL w="28575" cap="flat" cmpd="sng" algn="ctr">
                      <a:solidFill>
                        <a:srgbClr val="767DBC"/>
                      </a:solidFill>
                      <a:prstDash val="solid"/>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6626887"/>
                  </a:ext>
                </a:extLst>
              </a:tr>
              <a:tr h="594360">
                <a:tc>
                  <a:txBody>
                    <a:bodyPr/>
                    <a:lstStyle/>
                    <a:p>
                      <a:r>
                        <a:rPr lang="en-US" sz="1500" b="0" i="0" dirty="0">
                          <a:latin typeface="Nitti Grotesk Medium" panose="020B0503040202020003" pitchFamily="34" charset="77"/>
                        </a:rPr>
                        <a:t>“None at all. The AI can’t crowdsource ideas from the users/SMEs.” </a:t>
                      </a:r>
                      <a:r>
                        <a:rPr lang="en-US" sz="1500" b="1" i="0" dirty="0">
                          <a:latin typeface="Nitti Grotesk Medium" panose="020B0503040202020003" pitchFamily="34" charset="77"/>
                        </a:rPr>
                        <a:t>– Financial Services</a:t>
                      </a:r>
                    </a:p>
                  </a:txBody>
                  <a:tcPr>
                    <a:lnL w="28575" cap="flat" cmpd="sng" algn="ctr">
                      <a:solidFill>
                        <a:srgbClr val="767DBC"/>
                      </a:solidFill>
                      <a:prstDash val="solid"/>
                      <a:round/>
                      <a:headEnd type="none" w="med" len="med"/>
                      <a:tailEnd type="none" w="med" len="med"/>
                    </a:lnL>
                    <a:lnR>
                      <a:noFill/>
                    </a:lnR>
                    <a:lnT w="12700" cap="flat" cmpd="sng" algn="ctr">
                      <a:solidFill>
                        <a:schemeClr val="tx1"/>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177097699"/>
                  </a:ext>
                </a:extLst>
              </a:tr>
            </a:tbl>
          </a:graphicData>
        </a:graphic>
      </p:graphicFrame>
      <p:sp>
        <p:nvSpPr>
          <p:cNvPr id="4" name="TextBox 3">
            <a:extLst>
              <a:ext uri="{FF2B5EF4-FFF2-40B4-BE49-F238E27FC236}">
                <a16:creationId xmlns:a16="http://schemas.microsoft.com/office/drawing/2014/main" id="{D5F0CA33-06F0-84A4-AB5C-13288BF3532F}"/>
              </a:ext>
            </a:extLst>
          </p:cNvPr>
          <p:cNvSpPr txBox="1"/>
          <p:nvPr/>
        </p:nvSpPr>
        <p:spPr>
          <a:xfrm>
            <a:off x="7148203" y="4897279"/>
            <a:ext cx="2002471" cy="246221"/>
          </a:xfrm>
          <a:prstGeom prst="rect">
            <a:avLst/>
          </a:prstGeom>
          <a:noFill/>
        </p:spPr>
        <p:txBody>
          <a:bodyPr wrap="none" rtlCol="0">
            <a:spAutoFit/>
          </a:bodyPr>
          <a:lstStyle/>
          <a:p>
            <a:r>
              <a:rPr lang="en-US" sz="1000" b="1" dirty="0">
                <a:solidFill>
                  <a:schemeClr val="tx1"/>
                </a:solidFill>
                <a:latin typeface="Nitti Grotesk Bold" panose="020B0503040202020003" pitchFamily="34" charset="77"/>
                <a:cs typeface="Chakra Petch" pitchFamily="2" charset="-34"/>
              </a:rPr>
              <a:t>Source: InnoLead Research, 2024</a:t>
            </a:r>
            <a:endParaRPr lang="en-US" sz="1400" b="1" dirty="0">
              <a:solidFill>
                <a:schemeClr val="tx1"/>
              </a:solidFill>
              <a:latin typeface="Nitti Grotesk Bold" panose="020B0503040202020003" pitchFamily="34" charset="77"/>
              <a:cs typeface="Chakra Petch" pitchFamily="2" charset="-34"/>
            </a:endParaRPr>
          </a:p>
        </p:txBody>
      </p:sp>
      <p:sp>
        <p:nvSpPr>
          <p:cNvPr id="6" name="Rectangle 5">
            <a:extLst>
              <a:ext uri="{FF2B5EF4-FFF2-40B4-BE49-F238E27FC236}">
                <a16:creationId xmlns:a16="http://schemas.microsoft.com/office/drawing/2014/main" id="{BB6DB70C-C838-40C3-D963-228675DFAA7F}"/>
              </a:ext>
            </a:extLst>
          </p:cNvPr>
          <p:cNvSpPr/>
          <p:nvPr/>
        </p:nvSpPr>
        <p:spPr>
          <a:xfrm>
            <a:off x="108144" y="33611"/>
            <a:ext cx="9144000" cy="400110"/>
          </a:xfrm>
          <a:prstGeom prst="rect">
            <a:avLst/>
          </a:prstGeom>
        </p:spPr>
        <p:txBody>
          <a:bodyPr wrap="square">
            <a:spAutoFit/>
          </a:bodyPr>
          <a:lstStyle/>
          <a:p>
            <a:r>
              <a:rPr lang="en-US" sz="2000" b="1" dirty="0">
                <a:solidFill>
                  <a:schemeClr val="bg1"/>
                </a:solidFill>
                <a:latin typeface="Nitti Grotesk Bold" panose="020B0503040202020003" pitchFamily="34" charset="77"/>
                <a:cs typeface="Chakra Petch" pitchFamily="2" charset="-34"/>
              </a:rPr>
              <a:t>…and belief that gen AI will impact how they use tools (cont.)…</a:t>
            </a:r>
          </a:p>
        </p:txBody>
      </p:sp>
    </p:spTree>
    <p:extLst>
      <p:ext uri="{BB962C8B-B14F-4D97-AF65-F5344CB8AC3E}">
        <p14:creationId xmlns:p14="http://schemas.microsoft.com/office/powerpoint/2010/main" val="1830187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
          <a:extLst>
            <a:ext uri="{FF2B5EF4-FFF2-40B4-BE49-F238E27FC236}">
              <a16:creationId xmlns:a16="http://schemas.microsoft.com/office/drawing/2014/main" id="{1FD47603-9E0A-0F2F-7A56-6212F52F095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BF25A9E-01B5-11F7-2440-02477B7F886D}"/>
              </a:ext>
            </a:extLst>
          </p:cNvPr>
          <p:cNvSpPr/>
          <p:nvPr/>
        </p:nvSpPr>
        <p:spPr>
          <a:xfrm>
            <a:off x="108144" y="3794"/>
            <a:ext cx="9144000" cy="461665"/>
          </a:xfrm>
          <a:prstGeom prst="rect">
            <a:avLst/>
          </a:prstGeom>
        </p:spPr>
        <p:txBody>
          <a:bodyPr wrap="square">
            <a:spAutoFit/>
          </a:bodyPr>
          <a:lstStyle/>
          <a:p>
            <a:r>
              <a:rPr lang="en-US" sz="2400" b="1" dirty="0">
                <a:solidFill>
                  <a:schemeClr val="bg1"/>
                </a:solidFill>
                <a:latin typeface="Nitti Grotesk Bold" panose="020B0503040202020003" pitchFamily="34" charset="77"/>
                <a:cs typeface="Chakra Petch" pitchFamily="2" charset="-34"/>
              </a:rPr>
              <a:t>…and uncertainly about impact on teams going forward.</a:t>
            </a:r>
          </a:p>
        </p:txBody>
      </p:sp>
      <p:graphicFrame>
        <p:nvGraphicFramePr>
          <p:cNvPr id="3" name="Chart 2">
            <a:extLst>
              <a:ext uri="{FF2B5EF4-FFF2-40B4-BE49-F238E27FC236}">
                <a16:creationId xmlns:a16="http://schemas.microsoft.com/office/drawing/2014/main" id="{D9581258-54A3-ACEB-1022-D4B6D3223572}"/>
              </a:ext>
            </a:extLst>
          </p:cNvPr>
          <p:cNvGraphicFramePr/>
          <p:nvPr>
            <p:extLst>
              <p:ext uri="{D42A27DB-BD31-4B8C-83A1-F6EECF244321}">
                <p14:modId xmlns:p14="http://schemas.microsoft.com/office/powerpoint/2010/main" val="4121436590"/>
              </p:ext>
            </p:extLst>
          </p:nvPr>
        </p:nvGraphicFramePr>
        <p:xfrm>
          <a:off x="512526" y="671437"/>
          <a:ext cx="8118948" cy="393404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CBE732B7-DC7F-6AD4-3F5A-0A33DD9FA0E9}"/>
              </a:ext>
            </a:extLst>
          </p:cNvPr>
          <p:cNvSpPr txBox="1"/>
          <p:nvPr/>
        </p:nvSpPr>
        <p:spPr>
          <a:xfrm>
            <a:off x="522766" y="669338"/>
            <a:ext cx="8167577" cy="665439"/>
          </a:xfrm>
          <a:prstGeom prst="rect">
            <a:avLst/>
          </a:prstGeom>
          <a:noFill/>
        </p:spPr>
        <p:txBody>
          <a:bodyPr wrap="square">
            <a:spAutoFit/>
          </a:bodyPr>
          <a:lstStyle/>
          <a:p>
            <a:pPr algn="l" rtl="0">
              <a:defRPr sz="1862" b="0" i="0" u="none" strike="noStrike" kern="1200" spc="0" baseline="0">
                <a:solidFill>
                  <a:srgbClr val="333333"/>
                </a:solidFill>
                <a:latin typeface="Nitti Grotesk Bold" panose="020B0503040202020003" pitchFamily="34" charset="0"/>
                <a:ea typeface="+mn-ea"/>
                <a:cs typeface="+mn-cs"/>
              </a:defRPr>
            </a:pPr>
            <a:r>
              <a:rPr lang="en-US" b="1" u="none" strike="noStrike" baseline="0" dirty="0">
                <a:solidFill>
                  <a:schemeClr val="tx1"/>
                </a:solidFill>
                <a:effectLst/>
                <a:latin typeface="Nitti Grotesk Bold" panose="020B0503040202020003" pitchFamily="34" charset="77"/>
              </a:rPr>
              <a:t>The use of generative AI by my organization will ultimately reduce our need to employ dedicated innovation professionals</a:t>
            </a:r>
          </a:p>
        </p:txBody>
      </p:sp>
      <p:sp>
        <p:nvSpPr>
          <p:cNvPr id="11" name="TextBox 10">
            <a:extLst>
              <a:ext uri="{FF2B5EF4-FFF2-40B4-BE49-F238E27FC236}">
                <a16:creationId xmlns:a16="http://schemas.microsoft.com/office/drawing/2014/main" id="{34893801-0E43-B8E8-C08A-AF4E9D711D1D}"/>
              </a:ext>
            </a:extLst>
          </p:cNvPr>
          <p:cNvSpPr txBox="1"/>
          <p:nvPr/>
        </p:nvSpPr>
        <p:spPr>
          <a:xfrm>
            <a:off x="745506" y="4210255"/>
            <a:ext cx="1441622" cy="307777"/>
          </a:xfrm>
          <a:prstGeom prst="rect">
            <a:avLst/>
          </a:prstGeom>
          <a:noFill/>
        </p:spPr>
        <p:txBody>
          <a:bodyPr wrap="square" rtlCol="0">
            <a:spAutoFit/>
          </a:bodyPr>
          <a:lstStyle/>
          <a:p>
            <a:pPr algn="ctr"/>
            <a:r>
              <a:rPr lang="en-US" sz="1400" b="1" dirty="0">
                <a:latin typeface="Nitti Grotesk Bold" panose="020B0503040202020003" pitchFamily="34" charset="77"/>
              </a:rPr>
              <a:t>Definitely would</a:t>
            </a:r>
          </a:p>
        </p:txBody>
      </p:sp>
      <p:sp>
        <p:nvSpPr>
          <p:cNvPr id="12" name="TextBox 11">
            <a:extLst>
              <a:ext uri="{FF2B5EF4-FFF2-40B4-BE49-F238E27FC236}">
                <a16:creationId xmlns:a16="http://schemas.microsoft.com/office/drawing/2014/main" id="{87F31846-4263-1E95-5CF4-970AFD8BFED6}"/>
              </a:ext>
            </a:extLst>
          </p:cNvPr>
          <p:cNvSpPr txBox="1"/>
          <p:nvPr/>
        </p:nvSpPr>
        <p:spPr>
          <a:xfrm>
            <a:off x="2329650" y="4210255"/>
            <a:ext cx="1369567" cy="307777"/>
          </a:xfrm>
          <a:prstGeom prst="rect">
            <a:avLst/>
          </a:prstGeom>
          <a:noFill/>
        </p:spPr>
        <p:txBody>
          <a:bodyPr wrap="square" rtlCol="0">
            <a:spAutoFit/>
          </a:bodyPr>
          <a:lstStyle/>
          <a:p>
            <a:pPr algn="ctr"/>
            <a:r>
              <a:rPr lang="en-US" sz="1400" b="1" dirty="0">
                <a:latin typeface="Nitti Grotesk Bold" panose="020B0503040202020003" pitchFamily="34" charset="77"/>
              </a:rPr>
              <a:t>Probably would</a:t>
            </a:r>
          </a:p>
        </p:txBody>
      </p:sp>
      <p:sp>
        <p:nvSpPr>
          <p:cNvPr id="15" name="TextBox 14">
            <a:extLst>
              <a:ext uri="{FF2B5EF4-FFF2-40B4-BE49-F238E27FC236}">
                <a16:creationId xmlns:a16="http://schemas.microsoft.com/office/drawing/2014/main" id="{CAF43EFD-172D-9C5D-BED3-C4F6699A2DA4}"/>
              </a:ext>
            </a:extLst>
          </p:cNvPr>
          <p:cNvSpPr txBox="1"/>
          <p:nvPr/>
        </p:nvSpPr>
        <p:spPr>
          <a:xfrm>
            <a:off x="3946358" y="4210255"/>
            <a:ext cx="1260740" cy="307777"/>
          </a:xfrm>
          <a:prstGeom prst="rect">
            <a:avLst/>
          </a:prstGeom>
          <a:noFill/>
        </p:spPr>
        <p:txBody>
          <a:bodyPr wrap="square" rtlCol="0">
            <a:spAutoFit/>
          </a:bodyPr>
          <a:lstStyle/>
          <a:p>
            <a:pPr algn="ctr"/>
            <a:r>
              <a:rPr lang="en-US" sz="1400" b="1" dirty="0">
                <a:latin typeface="Nitti Grotesk Bold" panose="020B0503040202020003" pitchFamily="34" charset="77"/>
              </a:rPr>
              <a:t>Not sure</a:t>
            </a:r>
          </a:p>
        </p:txBody>
      </p:sp>
      <p:sp>
        <p:nvSpPr>
          <p:cNvPr id="16" name="TextBox 15">
            <a:extLst>
              <a:ext uri="{FF2B5EF4-FFF2-40B4-BE49-F238E27FC236}">
                <a16:creationId xmlns:a16="http://schemas.microsoft.com/office/drawing/2014/main" id="{21CF35A5-C0C5-1E03-22A9-2B724126C7E2}"/>
              </a:ext>
            </a:extLst>
          </p:cNvPr>
          <p:cNvSpPr txBox="1"/>
          <p:nvPr/>
        </p:nvSpPr>
        <p:spPr>
          <a:xfrm>
            <a:off x="5441368" y="4210255"/>
            <a:ext cx="1369567" cy="523220"/>
          </a:xfrm>
          <a:prstGeom prst="rect">
            <a:avLst/>
          </a:prstGeom>
          <a:noFill/>
        </p:spPr>
        <p:txBody>
          <a:bodyPr wrap="square" rtlCol="0">
            <a:spAutoFit/>
          </a:bodyPr>
          <a:lstStyle/>
          <a:p>
            <a:pPr algn="ctr"/>
            <a:r>
              <a:rPr lang="en-US" sz="1400" b="1" dirty="0">
                <a:latin typeface="Nitti Grotesk Bold" panose="020B0503040202020003" pitchFamily="34" charset="77"/>
              </a:rPr>
              <a:t>Probably would not</a:t>
            </a:r>
          </a:p>
        </p:txBody>
      </p:sp>
      <p:sp>
        <p:nvSpPr>
          <p:cNvPr id="17" name="TextBox 16">
            <a:extLst>
              <a:ext uri="{FF2B5EF4-FFF2-40B4-BE49-F238E27FC236}">
                <a16:creationId xmlns:a16="http://schemas.microsoft.com/office/drawing/2014/main" id="{FCFC2F56-1814-66D9-4378-2D52CBADB1C7}"/>
              </a:ext>
            </a:extLst>
          </p:cNvPr>
          <p:cNvSpPr txBox="1"/>
          <p:nvPr/>
        </p:nvSpPr>
        <p:spPr>
          <a:xfrm>
            <a:off x="6994594" y="4210255"/>
            <a:ext cx="1369567" cy="523220"/>
          </a:xfrm>
          <a:prstGeom prst="rect">
            <a:avLst/>
          </a:prstGeom>
          <a:noFill/>
        </p:spPr>
        <p:txBody>
          <a:bodyPr wrap="square" rtlCol="0">
            <a:spAutoFit/>
          </a:bodyPr>
          <a:lstStyle/>
          <a:p>
            <a:pPr algn="ctr"/>
            <a:r>
              <a:rPr lang="en-US" sz="1400" b="1" dirty="0">
                <a:latin typeface="Nitti Grotesk Bold" panose="020B0503040202020003" pitchFamily="34" charset="77"/>
              </a:rPr>
              <a:t>Definitely would not</a:t>
            </a:r>
          </a:p>
        </p:txBody>
      </p:sp>
      <p:sp>
        <p:nvSpPr>
          <p:cNvPr id="2" name="TextBox 1">
            <a:extLst>
              <a:ext uri="{FF2B5EF4-FFF2-40B4-BE49-F238E27FC236}">
                <a16:creationId xmlns:a16="http://schemas.microsoft.com/office/drawing/2014/main" id="{E416B9ED-0EF1-5F76-B6AB-61F00D809D85}"/>
              </a:ext>
            </a:extLst>
          </p:cNvPr>
          <p:cNvSpPr txBox="1"/>
          <p:nvPr/>
        </p:nvSpPr>
        <p:spPr>
          <a:xfrm>
            <a:off x="5155820" y="4928056"/>
            <a:ext cx="4065537" cy="215444"/>
          </a:xfrm>
          <a:prstGeom prst="rect">
            <a:avLst/>
          </a:prstGeom>
          <a:noFill/>
        </p:spPr>
        <p:txBody>
          <a:bodyPr wrap="none" rtlCol="0">
            <a:spAutoFit/>
          </a:bodyPr>
          <a:lstStyle/>
          <a:p>
            <a:r>
              <a:rPr lang="en-US" sz="800" b="1" dirty="0">
                <a:solidFill>
                  <a:schemeClr val="tx1"/>
                </a:solidFill>
                <a:latin typeface="Nitti Grotesk Bold" panose="020B0503040202020003" pitchFamily="34" charset="77"/>
                <a:cs typeface="Chakra Petch" pitchFamily="2" charset="-34"/>
              </a:rPr>
              <a:t>Source: InnoLead Research, 2024; Note: Percentages may not total 100% due to rounding </a:t>
            </a:r>
            <a:endParaRPr lang="en-US" sz="1100" b="1" dirty="0">
              <a:solidFill>
                <a:schemeClr val="tx1"/>
              </a:solidFill>
              <a:latin typeface="Nitti Grotesk Bold" panose="020B0503040202020003" pitchFamily="34" charset="77"/>
              <a:cs typeface="Chakra Petch" pitchFamily="2" charset="-34"/>
            </a:endParaRPr>
          </a:p>
        </p:txBody>
      </p:sp>
    </p:spTree>
    <p:extLst>
      <p:ext uri="{BB962C8B-B14F-4D97-AF65-F5344CB8AC3E}">
        <p14:creationId xmlns:p14="http://schemas.microsoft.com/office/powerpoint/2010/main" val="3856261347"/>
      </p:ext>
    </p:extLst>
  </p:cSld>
  <p:clrMapOvr>
    <a:masterClrMapping/>
  </p:clrMapOvr>
</p:sld>
</file>

<file path=ppt/theme/theme1.xml><?xml version="1.0" encoding="utf-8"?>
<a:theme xmlns:a="http://schemas.openxmlformats.org/drawingml/2006/main" name="Data slides">
  <a:themeElements>
    <a:clrScheme name="Custom 93">
      <a:dk1>
        <a:srgbClr val="333333"/>
      </a:dk1>
      <a:lt1>
        <a:sysClr val="window" lastClr="FFFFFF"/>
      </a:lt1>
      <a:dk2>
        <a:srgbClr val="666666"/>
      </a:dk2>
      <a:lt2>
        <a:srgbClr val="EEECE1"/>
      </a:lt2>
      <a:accent1>
        <a:srgbClr val="00BF6F"/>
      </a:accent1>
      <a:accent2>
        <a:srgbClr val="507CB6"/>
      </a:accent2>
      <a:accent3>
        <a:srgbClr val="F9BE00"/>
      </a:accent3>
      <a:accent4>
        <a:srgbClr val="6BC8CD"/>
      </a:accent4>
      <a:accent5>
        <a:srgbClr val="EA854B"/>
      </a:accent5>
      <a:accent6>
        <a:srgbClr val="7D5E8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11994</TotalTime>
  <Words>1248</Words>
  <Application>Microsoft Macintosh PowerPoint</Application>
  <PresentationFormat>On-screen Show (16:9)</PresentationFormat>
  <Paragraphs>146</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Nitti Grotesk Bold</vt:lpstr>
      <vt:lpstr>Nitti Grotesk Medium</vt:lpstr>
      <vt:lpstr>Data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Slawsby</dc:creator>
  <cp:lastModifiedBy>Scott Kirsner</cp:lastModifiedBy>
  <cp:revision>94</cp:revision>
  <dcterms:modified xsi:type="dcterms:W3CDTF">2024-06-10T16:29:58Z</dcterms:modified>
</cp:coreProperties>
</file>