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decision you need, not the backstory. 30 seconds maximum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State the number, the date and the kill criteria on this slide. Everything after this is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quote beats three charts. Name your sources; the committee will test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Describe the first version, not the vision. Boards fund the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arithmetic, not just the total. Name the two fragile assumptions before the board finds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with what you disproved. It buys credibility for everything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plan without kill criteria will not be approved.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you have already thought about the objection each board member will raise.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specific about people by name. Vague resourcing is why pilots stall.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by restating the ask in one sentence and asking for the decision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main deck to ten slides. Everything else lives here and is only shown if asked.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1520"/>
            <a:ext cx="1407199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21945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[Initiative Name]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004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00B3C7"/>
                </a:solidFill>
                <a:latin typeface="Arial"/>
              </a:rPr>
              <a:t>[One line: the outcome you will deliver, not the technology you will use]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8C0C8"/>
                </a:solidFill>
                <a:latin typeface="Arial"/>
              </a:rPr>
              <a:t>Innovation Board decision paper  |  [Stage gate: Discovery / Pilot / Scale]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B8C0C8"/>
                </a:solidFill>
                <a:latin typeface="Arial"/>
              </a:rPr>
              <a:t>[Sponsor name, title]  |  [Business unit]  |  [dd mmm yyyy]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8A939B"/>
                </a:solidFill>
                <a:latin typeface="Arial"/>
              </a:rPr>
              <a:t>Copyright 2026 InnoLead. All Rights Reserved.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The decision we need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920240"/>
            <a:ext cx="3657600" cy="192024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The ask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[Currency amount] of funding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[x] FTE released for [y] months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Decision on [specific blocker]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1920240"/>
            <a:ext cx="3657600" cy="192024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For what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[e.g. a 12-week pilot with two sites]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Delivered by [date]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Owned by [name]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920240"/>
            <a:ext cx="3657600" cy="192024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To prove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[The single riskiest assumption]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Measured by [metric]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Threshold: [number]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4114800"/>
            <a:ext cx="11338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3C7"/>
                </a:solidFill>
                <a:latin typeface="Arial"/>
              </a:rPr>
              <a:t>If we are right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4434840"/>
            <a:ext cx="113385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[Value at stake] over [timeframe], from [revenue / cost / risk] in [segment].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If we are wrong, we stop at [date] having spent no more than [amount] - and we will know why.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The problem, quantified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920240"/>
            <a:ext cx="5577840" cy="182880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Who hurts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[Segment / role]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[How many of them]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[How often the problem occurs]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920240"/>
            <a:ext cx="5577840" cy="182880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What it costs today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[Time, money, risk or churn]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[Source of the number]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[Trend: worsening / stable]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4023360"/>
            <a:ext cx="11338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3C7"/>
                </a:solidFill>
                <a:latin typeface="Arial"/>
              </a:rPr>
              <a:t>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4343400"/>
            <a:ext cx="113385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"[Verbatim customer or employee quote that makes the pain concrete]"  - [role, company]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[n] interviews conducted; [x]% described the same failure mode.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[Internal data point: system metric, cost line or incident count.]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What we would build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920240"/>
            <a:ext cx="3657600" cy="219456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The first version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[Smallest thing that tests the assumption]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[What it deliberately excludes]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1920240"/>
            <a:ext cx="3657600" cy="219456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How it works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[Three-step user journey]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[Where it sits in the current process]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920240"/>
            <a:ext cx="3657600" cy="2194560"/>
          </a:xfrm>
          <a:prstGeom prst="roundRect">
            <a:avLst/>
          </a:prstGeom>
          <a:solidFill>
            <a:srgbClr val="EAF7F9"/>
          </a:solidFill>
          <a:ln>
            <a:solidFill>
              <a:srgbClr val="D4D8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46304" rIns="182880"/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E1116"/>
                </a:solidFill>
                <a:latin typeface="Arial"/>
              </a:rPr>
              <a:t>Why us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[Asset, data or channel a startup cannot copy]</a:t>
            </a:r>
          </a:p>
          <a:p>
            <a:pPr>
              <a:spcAft>
                <a:spcPts val="400"/>
              </a:spcAft>
            </a:pPr>
            <a:r>
              <a:rPr sz="1150">
                <a:solidFill>
                  <a:srgbClr val="333333"/>
                </a:solidFill>
                <a:latin typeface="Arial"/>
              </a:rPr>
              <a:t>[Existing capability we reuse]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4434840"/>
            <a:ext cx="113385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Not in version one: [explicitly list what you are not building, and why that is safe]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Size of the prize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920240"/>
          <a:ext cx="113385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2926080"/>
                <a:gridCol w="1737360"/>
                <a:gridCol w="1737360"/>
                <a:gridCol w="1645920"/>
              </a:tblGrid>
              <a:tr h="47548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Value driver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Confidence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[Revenue from new customers]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[adoption x price]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Low / Med / 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[Cost avoided]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[hours x rate]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Low / Med / High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[Risk / penalty avoided]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[incidents x cost]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Low / Med / 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480" y="4572000"/>
            <a:ext cx="113385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Two assumptions this rests on: [1] and [2].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Both are tested in the plan on the next slide. Full model: Business Case Financial Model workbook.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What we have already learned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920240"/>
          <a:ext cx="113385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3291840"/>
                <a:gridCol w="2011680"/>
                <a:gridCol w="2926080"/>
              </a:tblGrid>
              <a:tr h="685800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Assumption tested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How we tested it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Result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So we changed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[Assumption 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 interviews / data analysis]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Supported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[Decision taken]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[Assumption 2]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[Prototype with x users]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Refuted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[Pivot made]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[Assumption 3]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[Technical spike]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Inconclusive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[Next test]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480" y="4937760"/>
            <a:ext cx="113385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E1116"/>
                </a:solidFill>
                <a:latin typeface="Arial"/>
              </a:rPr>
              <a:t>Spent to date: [amount]  |  Elapsed: [weeks]  |  Team: [names and % time]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The 90-day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920240"/>
          <a:ext cx="1133856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188720"/>
                <a:gridCol w="5669280"/>
                <a:gridCol w="2651760"/>
              </a:tblGrid>
              <a:tr h="640080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Phase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Weeks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What happens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Decision point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Set 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1-2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[Access, environment, baseline measured]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Baseline agreed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Pilot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3-10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[Run with x users at y sites]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Mid-point checkpoint week 6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Evaluate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11-12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[Measure against threshold, write readout]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Gate decision [date]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480" y="4754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3C7"/>
                </a:solidFill>
                <a:latin typeface="Arial"/>
              </a:rPr>
              <a:t>Success threshold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507492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E1116"/>
                </a:solidFill>
                <a:latin typeface="Arial"/>
              </a:rPr>
              <a:t>[Metric] reaches [number] by [date]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4754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3C7"/>
                </a:solidFill>
                <a:latin typeface="Arial"/>
              </a:rPr>
              <a:t>Kill criteria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507492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E1116"/>
                </a:solidFill>
                <a:latin typeface="Arial"/>
              </a:rPr>
              <a:t>We stop if [metric] is below [number] at week 6, or if [blocker] is unresolved.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Risks and how we contain them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920240"/>
          <a:ext cx="113385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1371600"/>
                <a:gridCol w="1188720"/>
                <a:gridCol w="4023360"/>
                <a:gridCol w="1463040"/>
              </a:tblGrid>
              <a:tr h="585216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Likelihood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Impact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Mitigation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[Technical: integration fails]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Med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[Spike in week 1 before spend]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[Adoption: users revert]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Med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[Embedded coach on site]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[Compliance: data approval]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[Pre-cleared with legal, synthetic data]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[Commercial: value not realised]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Med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[Benefit tracked weekly, gate at week 6]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What we need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920240"/>
          <a:ext cx="113385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572000"/>
                <a:gridCol w="2011680"/>
                <a:gridCol w="2377440"/>
              </a:tblGrid>
              <a:tr h="475488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Resource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>
                    <a:solidFill>
                      <a:srgbClr val="0E111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People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[x FTE from BU, y from IT]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[Released / backfilled]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Technology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[Licences, environment, data]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[Budget line]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Partner / vendor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[Named or to be selected]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[Procurement route]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Total 90-day cost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0E1116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480" y="4572000"/>
            <a:ext cx="11338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E1116"/>
                </a:solidFill>
                <a:latin typeface="Arial"/>
              </a:rPr>
              <a:t>Decisions needed from this committee: [1] approve funding, [2] confirm release of [names], [3] resolve [blocker].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40080"/>
            <a:ext cx="1139161" cy="310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8288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FFFFFF"/>
                </a:solidFill>
                <a:latin typeface="Arial"/>
              </a:rPr>
              <a:t>We are asking for [amount] and [x] people for 12 weeks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83464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600" b="0">
                <a:solidFill>
                  <a:srgbClr val="C8D0D6"/>
                </a:solidFill>
                <a:latin typeface="Arial"/>
              </a:rPr>
              <a:t>To prove [the assumption] against [the threshold] by [date].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C8D0D6"/>
                </a:solidFill>
                <a:latin typeface="Arial"/>
              </a:rPr>
              <a:t>If it works, the next gate is [scale decision] worth [value].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C8D0D6"/>
                </a:solidFill>
                <a:latin typeface="Arial"/>
              </a:rPr>
              <a:t>If it does not, we stop on [date] and publish what we learned.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0B3C7"/>
                </a:solidFill>
                <a:latin typeface="Arial"/>
              </a:rPr>
              <a:t>Decision requested: approve / approve with conditions / decline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8A939B"/>
                </a:solidFill>
                <a:latin typeface="Arial"/>
              </a:rPr>
              <a:t>Copyright 2026 InnoLead. All Rights Reserved.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05142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77724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00B3C7"/>
                </a:solidFill>
                <a:latin typeface="Arial"/>
              </a:rPr>
              <a:t>BACKUP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051560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0E1116"/>
                </a:solidFill>
                <a:latin typeface="Arial"/>
              </a:rPr>
              <a:t>Appendix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Copyright 2026 InnoLead. All Rights Reserved.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355080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>
                <a:solidFill>
                  <a:srgbClr val="6B7280"/>
                </a:solidFill>
                <a:latin typeface="Arial"/>
              </a:rPr>
              <a:t>[Company]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011680"/>
            <a:ext cx="113385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Full financial model and sensitivity (Business Case Financial Model workbook)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Interview log and insight themes (Customer Insight Tracker workbook)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Technical architecture and integration approach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Vendor / startup evaluation scorecard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0E1116"/>
                </a:solidFill>
                <a:latin typeface="Arial"/>
              </a:rPr>
              <a:t>•  Detailed 90-day workplan and RACI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